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1" r:id="rId2"/>
    <p:sldId id="322" r:id="rId3"/>
    <p:sldId id="328" r:id="rId4"/>
    <p:sldId id="327" r:id="rId5"/>
    <p:sldId id="318" r:id="rId6"/>
    <p:sldId id="319" r:id="rId7"/>
    <p:sldId id="320" r:id="rId8"/>
    <p:sldId id="321" r:id="rId9"/>
    <p:sldId id="313" r:id="rId10"/>
    <p:sldId id="273" r:id="rId11"/>
    <p:sldId id="272" r:id="rId12"/>
    <p:sldId id="310" r:id="rId13"/>
    <p:sldId id="312" r:id="rId14"/>
    <p:sldId id="324" r:id="rId15"/>
    <p:sldId id="329" r:id="rId16"/>
    <p:sldId id="275" r:id="rId17"/>
    <p:sldId id="302" r:id="rId18"/>
    <p:sldId id="274" r:id="rId19"/>
    <p:sldId id="325" r:id="rId20"/>
    <p:sldId id="326" r:id="rId21"/>
    <p:sldId id="330" r:id="rId22"/>
    <p:sldId id="332" r:id="rId23"/>
    <p:sldId id="333" r:id="rId24"/>
    <p:sldId id="334" r:id="rId25"/>
    <p:sldId id="335" r:id="rId2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501FF"/>
    <a:srgbClr val="66FF33"/>
    <a:srgbClr val="000000"/>
    <a:srgbClr val="CCFF99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6" autoAdjust="0"/>
    <p:restoredTop sz="91652" autoAdjust="0"/>
  </p:normalViewPr>
  <p:slideViewPr>
    <p:cSldViewPr>
      <p:cViewPr varScale="1">
        <p:scale>
          <a:sx n="94" d="100"/>
          <a:sy n="94" d="100"/>
        </p:scale>
        <p:origin x="108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7D75C-19C7-4996-AB47-778B8BD3ED5D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6EDB9-4591-47E7-B7C9-CB8EB15D69EF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747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EDB9-4591-47E7-B7C9-CB8EB15D69EF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2404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Starting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this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summer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,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 plan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to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broaden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my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knowledge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on experimental Arctic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ecology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with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post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doctoral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stay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in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Lab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of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Greg Henry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at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UBC Vancouver. I plan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to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investigate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plant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responses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to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experimental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warming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snow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manipulation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at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High Arctic International Tundra Experiment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site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Alexandra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Fiord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on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Ellesmere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Island. </a:t>
            </a:r>
            <a:endParaRPr lang="en-GB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19EBA3-997A-4DA6-AAE1-A0D4F1061201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872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Set up 3 site</a:t>
            </a:r>
          </a:p>
          <a:p>
            <a:r>
              <a:rPr lang="it-IT" dirty="0" err="1" smtClean="0"/>
              <a:t>Used</a:t>
            </a:r>
            <a:r>
              <a:rPr lang="it-IT" dirty="0" smtClean="0"/>
              <a:t> 2 </a:t>
            </a:r>
            <a:r>
              <a:rPr lang="it-IT" dirty="0" err="1" smtClean="0"/>
              <a:t>sp</a:t>
            </a:r>
            <a:r>
              <a:rPr lang="it-IT" dirty="0" smtClean="0"/>
              <a:t> </a:t>
            </a:r>
            <a:r>
              <a:rPr lang="it-IT" dirty="0" err="1" smtClean="0"/>
              <a:t>belonging</a:t>
            </a:r>
            <a:r>
              <a:rPr lang="it-IT" dirty="0" smtClean="0"/>
              <a:t> to</a:t>
            </a:r>
          </a:p>
          <a:p>
            <a:r>
              <a:rPr lang="it-IT" dirty="0" err="1" smtClean="0"/>
              <a:t>Performed</a:t>
            </a:r>
            <a:r>
              <a:rPr lang="it-IT" dirty="0" smtClean="0"/>
              <a:t> 3 </a:t>
            </a:r>
            <a:r>
              <a:rPr lang="it-IT" dirty="0" err="1" smtClean="0"/>
              <a:t>treat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EDB9-4591-47E7-B7C9-CB8EB15D69EF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9966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9EC65F1F-A0EE-4A2F-A99A-B01E4CC014A5}" type="slidenum">
              <a:rPr lang="en-US" altLang="en-US" smtClean="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smtClean="0"/>
              <a:t>NE-exposed 25 to 30° slope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1560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Adenostylion:tall</a:t>
            </a:r>
            <a:r>
              <a:rPr lang="it-IT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forb</a:t>
            </a:r>
            <a:r>
              <a:rPr lang="it-IT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meadows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EDB9-4591-47E7-B7C9-CB8EB15D69EF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5451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Alpine tundra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EDB9-4591-47E7-B7C9-CB8EB15D69EF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760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err="1" smtClean="0">
                <a:latin typeface="Levenim MT" pitchFamily="2" charset="-79"/>
                <a:cs typeface="Levenim MT" pitchFamily="2" charset="-79"/>
              </a:rPr>
              <a:t>Sowing</a:t>
            </a:r>
            <a:r>
              <a:rPr lang="it-IT" sz="1200" dirty="0" smtClean="0">
                <a:latin typeface="Levenim MT" pitchFamily="2" charset="-79"/>
                <a:cs typeface="Levenim MT" pitchFamily="2" charset="-79"/>
              </a:rPr>
              <a:t> </a:t>
            </a:r>
            <a:r>
              <a:rPr lang="it-IT" sz="1200" dirty="0" err="1" smtClean="0">
                <a:latin typeface="Levenim MT" pitchFamily="2" charset="-79"/>
                <a:cs typeface="Levenim MT" pitchFamily="2" charset="-79"/>
              </a:rPr>
              <a:t>followed</a:t>
            </a:r>
            <a:r>
              <a:rPr lang="it-IT" sz="1200" dirty="0" smtClean="0">
                <a:latin typeface="Levenim MT" pitchFamily="2" charset="-79"/>
                <a:cs typeface="Levenim MT" pitchFamily="2" charset="-79"/>
              </a:rPr>
              <a:t> the </a:t>
            </a:r>
            <a:r>
              <a:rPr lang="it-IT" sz="1200" dirty="0" err="1" smtClean="0">
                <a:latin typeface="Levenim MT" pitchFamily="2" charset="-79"/>
                <a:cs typeface="Levenim MT" pitchFamily="2" charset="-79"/>
              </a:rPr>
              <a:t>natural</a:t>
            </a:r>
            <a:r>
              <a:rPr lang="it-IT" sz="1200" dirty="0" smtClean="0">
                <a:latin typeface="Levenim MT" pitchFamily="2" charset="-79"/>
                <a:cs typeface="Levenim MT" pitchFamily="2" charset="-79"/>
              </a:rPr>
              <a:t> </a:t>
            </a:r>
            <a:r>
              <a:rPr lang="it-IT" sz="1200" dirty="0" err="1" smtClean="0">
                <a:latin typeface="Levenim MT" pitchFamily="2" charset="-79"/>
                <a:cs typeface="Levenim MT" pitchFamily="2" charset="-79"/>
              </a:rPr>
              <a:t>seed</a:t>
            </a:r>
            <a:r>
              <a:rPr lang="it-IT" sz="1200" dirty="0" smtClean="0">
                <a:latin typeface="Levenim MT" pitchFamily="2" charset="-79"/>
                <a:cs typeface="Levenim MT" pitchFamily="2" charset="-79"/>
              </a:rPr>
              <a:t> </a:t>
            </a:r>
            <a:r>
              <a:rPr lang="it-IT" sz="1200" dirty="0" err="1" smtClean="0">
                <a:latin typeface="Levenim MT" pitchFamily="2" charset="-79"/>
                <a:cs typeface="Levenim MT" pitchFamily="2" charset="-79"/>
              </a:rPr>
              <a:t>dispersal</a:t>
            </a:r>
            <a:r>
              <a:rPr lang="it-IT" sz="1200" dirty="0" smtClean="0">
                <a:latin typeface="Levenim MT" pitchFamily="2" charset="-79"/>
                <a:cs typeface="Levenim MT" pitchFamily="2" charset="-79"/>
              </a:rPr>
              <a:t> time of </a:t>
            </a:r>
            <a:r>
              <a:rPr lang="it-IT" sz="1200" dirty="0" err="1" smtClean="0">
                <a:latin typeface="Levenim MT" pitchFamily="2" charset="-79"/>
                <a:cs typeface="Levenim MT" pitchFamily="2" charset="-79"/>
              </a:rPr>
              <a:t>study</a:t>
            </a:r>
            <a:r>
              <a:rPr lang="it-IT" sz="1200" dirty="0" smtClean="0">
                <a:latin typeface="Levenim MT" pitchFamily="2" charset="-79"/>
                <a:cs typeface="Levenim MT" pitchFamily="2" charset="-79"/>
              </a:rPr>
              <a:t> </a:t>
            </a:r>
            <a:r>
              <a:rPr lang="it-IT" sz="1200" dirty="0" err="1" smtClean="0">
                <a:latin typeface="Levenim MT" pitchFamily="2" charset="-79"/>
                <a:cs typeface="Levenim MT" pitchFamily="2" charset="-79"/>
              </a:rPr>
              <a:t>species</a:t>
            </a:r>
            <a:endParaRPr lang="it-IT" sz="1200" dirty="0" smtClean="0">
              <a:latin typeface="Levenim MT" pitchFamily="2" charset="-79"/>
              <a:cs typeface="Levenim MT" pitchFamily="2" charset="-79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EDB9-4591-47E7-B7C9-CB8EB15D69EF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725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8 out of 16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6EDB9-4591-47E7-B7C9-CB8EB15D69EF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6446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94773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94773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94773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94773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DD180C2-6314-4496-8230-0E22E520B666}" type="slidenum">
              <a:rPr lang="de-CH" smtClean="0"/>
              <a:pPr eaLnBrk="1" hangingPunct="1"/>
              <a:t>22</a:t>
            </a:fld>
            <a:endParaRPr lang="de-CH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3385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C6B75F-061E-4851-9723-3E3CD59EE1A9}" type="slidenum">
              <a:rPr lang="de-CH"/>
              <a:pPr/>
              <a:t>23</a:t>
            </a:fld>
            <a:endParaRPr lang="de-CH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08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89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562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4840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494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539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153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946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2092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360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9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0937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A00D9-EAB0-47B1-AE04-7EA8CB4BACEE}" type="datetimeFigureOut">
              <a:rPr lang="it-IT" smtClean="0"/>
              <a:pPr/>
              <a:t>09/10/2015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7DC26-B710-49AF-9CB7-9FE37F571B50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726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36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2.png"/><Relationship Id="rId9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21.jpeg"/><Relationship Id="rId4" Type="http://schemas.openxmlformats.org/officeDocument/2006/relationships/image" Target="../media/image2.pn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0.jpe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10.jpe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eg"/><Relationship Id="rId7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2250" y="3068960"/>
            <a:ext cx="9052686" cy="195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G‐TREE Experiment </a:t>
            </a:r>
            <a:br>
              <a:rPr lang="en-US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4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Stillberg</a:t>
            </a:r>
            <a:r>
              <a:rPr lang="en-US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US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Davos, Switzerland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50" name="Picture 2" descr="C:\Users\Giulietta\Google Drive\DOTTORATO\Davos\presentazione\G-Tree\foto\IMG_1439-IMG_1444 copi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1724"/>
            <a:ext cx="8838163" cy="25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/>
          <p:cNvSpPr/>
          <p:nvPr/>
        </p:nvSpPr>
        <p:spPr>
          <a:xfrm>
            <a:off x="2897652" y="5045114"/>
            <a:ext cx="3401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started in May/June 2013</a:t>
            </a:r>
            <a:endParaRPr lang="it-IT" sz="2000" dirty="0"/>
          </a:p>
        </p:txBody>
      </p:sp>
      <p:sp>
        <p:nvSpPr>
          <p:cNvPr id="7" name="Rettangolo 2"/>
          <p:cNvSpPr/>
          <p:nvPr/>
        </p:nvSpPr>
        <p:spPr>
          <a:xfrm>
            <a:off x="1187624" y="5661248"/>
            <a:ext cx="6840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Esther </a:t>
            </a:r>
            <a:r>
              <a:rPr lang="it-IT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Frei</a:t>
            </a:r>
            <a:r>
              <a:rPr lang="it-IT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Giulietta Bernareggi, Eva Bianchi, Melissa </a:t>
            </a:r>
            <a:r>
              <a:rPr lang="it-IT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Dawes</a:t>
            </a:r>
            <a:r>
              <a:rPr lang="it-IT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Peter Bebi, </a:t>
            </a:r>
            <a:r>
              <a:rPr lang="it-IT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Christian Rixen</a:t>
            </a:r>
          </a:p>
        </p:txBody>
      </p:sp>
    </p:spTree>
    <p:extLst>
      <p:ext uri="{BB962C8B-B14F-4D97-AF65-F5344CB8AC3E}">
        <p14:creationId xmlns:p14="http://schemas.microsoft.com/office/powerpoint/2010/main" val="218016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827584" y="809124"/>
            <a:ext cx="76327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lnSpc>
                <a:spcPct val="150000"/>
              </a:lnSpc>
            </a:pPr>
            <a:r>
              <a:rPr lang="en-GB" sz="2000" b="1" dirty="0" smtClean="0">
                <a:latin typeface="Levenim MT" pitchFamily="2" charset="-79"/>
                <a:cs typeface="Levenim MT" pitchFamily="2" charset="-79"/>
              </a:rPr>
              <a:t>For each site</a:t>
            </a:r>
            <a:endParaRPr lang="en-GB" sz="2000" dirty="0" smtClean="0">
              <a:latin typeface="Levenim MT" pitchFamily="2" charset="-79"/>
              <a:cs typeface="Levenim MT" pitchFamily="2" charset="-79"/>
            </a:endParaRPr>
          </a:p>
          <a:p>
            <a:pPr marL="514350"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GB" u="sng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20 plots:</a:t>
            </a:r>
            <a:r>
              <a:rPr lang="en-GB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 5 replicates of each treatment </a:t>
            </a:r>
            <a:r>
              <a:rPr lang="en-GB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combination</a:t>
            </a:r>
          </a:p>
          <a:p>
            <a:pPr marL="514350" lvl="1" eaLnBrk="1" hangingPunct="1">
              <a:lnSpc>
                <a:spcPct val="150000"/>
              </a:lnSpc>
              <a:buFont typeface="Arial" pitchFamily="34" charset="0"/>
              <a:buChar char="•"/>
            </a:pPr>
            <a:r>
              <a:rPr lang="en-GB" u="sng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4 different </a:t>
            </a:r>
            <a:r>
              <a:rPr lang="en-GB" u="sng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treatment </a:t>
            </a:r>
            <a:r>
              <a:rPr lang="en-GB" u="sng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combinations:                               </a:t>
            </a:r>
            <a:endParaRPr lang="en-GB" sz="1600" u="sng" dirty="0" smtClean="0">
              <a:latin typeface="Levenim MT" pitchFamily="2" charset="-79"/>
              <a:cs typeface="Levenim MT" pitchFamily="2" charset="-79"/>
              <a:sym typeface="Wingdings" pitchFamily="2" charset="2"/>
            </a:endParaRPr>
          </a:p>
          <a:p>
            <a:pPr marL="1371600" lvl="3" indent="-285750" eaLnBrk="1" hangingPunct="1">
              <a:lnSpc>
                <a:spcPct val="150000"/>
              </a:lnSpc>
              <a:buBlip>
                <a:blip r:embed="rId6"/>
              </a:buBlip>
            </a:pPr>
            <a:r>
              <a:rPr lang="en-GB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Full control </a:t>
            </a:r>
            <a:r>
              <a:rPr lang="en-GB" sz="1600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(unseeded, 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non-scarified</a:t>
            </a:r>
            <a:r>
              <a:rPr lang="en-GB" sz="1600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)</a:t>
            </a:r>
          </a:p>
          <a:p>
            <a:pPr marL="1371600" lvl="3" indent="-285750" eaLnBrk="1" hangingPunct="1">
              <a:lnSpc>
                <a:spcPct val="150000"/>
              </a:lnSpc>
              <a:buBlip>
                <a:blip r:embed="rId6"/>
              </a:buBlip>
            </a:pPr>
            <a:r>
              <a:rPr lang="en-GB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Seeded </a:t>
            </a:r>
            <a:r>
              <a:rPr lang="en-GB" sz="1600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(seeded, 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non-scarified)</a:t>
            </a:r>
            <a:endParaRPr lang="en-GB" sz="1600" dirty="0">
              <a:latin typeface="Levenim MT" pitchFamily="2" charset="-79"/>
              <a:cs typeface="Levenim MT" pitchFamily="2" charset="-79"/>
              <a:sym typeface="Wingdings" pitchFamily="2" charset="2"/>
            </a:endParaRPr>
          </a:p>
          <a:p>
            <a:pPr marL="1371600" lvl="3" indent="-285750" eaLnBrk="1" hangingPunct="1">
              <a:lnSpc>
                <a:spcPct val="150000"/>
              </a:lnSpc>
              <a:buBlip>
                <a:blip r:embed="rId6"/>
              </a:buBlip>
            </a:pPr>
            <a:r>
              <a:rPr lang="en-GB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Scarified 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(non-seeded</a:t>
            </a:r>
            <a:r>
              <a:rPr lang="en-GB" sz="1600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, scarified)</a:t>
            </a:r>
          </a:p>
          <a:p>
            <a:pPr marL="1371600" lvl="3" indent="-285750" eaLnBrk="1" hangingPunct="1">
              <a:lnSpc>
                <a:spcPct val="150000"/>
              </a:lnSpc>
              <a:buBlip>
                <a:blip r:embed="rId6"/>
              </a:buBlip>
            </a:pPr>
            <a:r>
              <a:rPr lang="en-GB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Seeded + scarified </a:t>
            </a:r>
          </a:p>
        </p:txBody>
      </p:sp>
      <p:pic>
        <p:nvPicPr>
          <p:cNvPr id="7" name="Picture 3" descr="H:\G-TREE\Presentation\IMG_000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1142" r="3610"/>
          <a:stretch/>
        </p:blipFill>
        <p:spPr bwMode="auto">
          <a:xfrm>
            <a:off x="1187624" y="5013706"/>
            <a:ext cx="1805193" cy="138607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6" t="29576" r="21220" b="52452"/>
          <a:stretch/>
        </p:blipFill>
        <p:spPr bwMode="auto">
          <a:xfrm>
            <a:off x="6120948" y="5013706"/>
            <a:ext cx="1828063" cy="138607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Rettangolo 11"/>
          <p:cNvSpPr/>
          <p:nvPr/>
        </p:nvSpPr>
        <p:spPr>
          <a:xfrm>
            <a:off x="6021719" y="4499828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P</a:t>
            </a:r>
            <a:r>
              <a:rPr lang="en-GB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lot </a:t>
            </a:r>
            <a:r>
              <a:rPr lang="en-GB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scarification</a:t>
            </a:r>
            <a:endParaRPr lang="it-IT" dirty="0"/>
          </a:p>
        </p:txBody>
      </p:sp>
      <p:sp>
        <p:nvSpPr>
          <p:cNvPr id="13" name="Rettangolo 12"/>
          <p:cNvSpPr/>
          <p:nvPr/>
        </p:nvSpPr>
        <p:spPr>
          <a:xfrm>
            <a:off x="891013" y="4499828"/>
            <a:ext cx="2398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Herbivore </a:t>
            </a:r>
            <a:r>
              <a:rPr lang="en-GB" dirty="0" err="1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exclosure</a:t>
            </a:r>
            <a:endParaRPr lang="it-IT" dirty="0"/>
          </a:p>
        </p:txBody>
      </p:sp>
      <p:sp>
        <p:nvSpPr>
          <p:cNvPr id="16" name="Rettangolo 15"/>
          <p:cNvSpPr/>
          <p:nvPr/>
        </p:nvSpPr>
        <p:spPr>
          <a:xfrm>
            <a:off x="3859349" y="4499828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P</a:t>
            </a:r>
            <a:r>
              <a:rPr lang="en-GB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lot sowing</a:t>
            </a:r>
            <a:endParaRPr lang="it-IT" dirty="0"/>
          </a:p>
        </p:txBody>
      </p:sp>
      <p:sp>
        <p:nvSpPr>
          <p:cNvPr id="17" name="Rettangolo 16"/>
          <p:cNvSpPr/>
          <p:nvPr/>
        </p:nvSpPr>
        <p:spPr>
          <a:xfrm>
            <a:off x="3861951" y="3995772"/>
            <a:ext cx="1519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latin typeface="Levenim MT" pitchFamily="2" charset="-79"/>
                <a:cs typeface="Levenim MT" pitchFamily="2" charset="-79"/>
              </a:rPr>
              <a:t>TREATMENTS</a:t>
            </a:r>
            <a:endParaRPr lang="it-IT" dirty="0"/>
          </a:p>
        </p:txBody>
      </p:sp>
      <p:cxnSp>
        <p:nvCxnSpPr>
          <p:cNvPr id="18" name="Connettore 1 17"/>
          <p:cNvCxnSpPr/>
          <p:nvPr/>
        </p:nvCxnSpPr>
        <p:spPr>
          <a:xfrm>
            <a:off x="3717001" y="4307952"/>
            <a:ext cx="175080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ettangolo arrotondato 19"/>
          <p:cNvSpPr/>
          <p:nvPr/>
        </p:nvSpPr>
        <p:spPr>
          <a:xfrm>
            <a:off x="5980754" y="4481456"/>
            <a:ext cx="2047630" cy="388234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Rettangolo arrotondato 20"/>
          <p:cNvSpPr/>
          <p:nvPr/>
        </p:nvSpPr>
        <p:spPr>
          <a:xfrm>
            <a:off x="858152" y="4509650"/>
            <a:ext cx="2417704" cy="350207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2" name="Rettangolo arrotondato 21"/>
          <p:cNvSpPr/>
          <p:nvPr/>
        </p:nvSpPr>
        <p:spPr>
          <a:xfrm>
            <a:off x="3913320" y="4519761"/>
            <a:ext cx="1395465" cy="340096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0" name="Picture 2" descr="C:\Users\Giulietta\Google Drive\DOTTORATO\Davos\presentazione\G-Tree\foto\semi-chaenomeles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924" y="5013706"/>
            <a:ext cx="1826285" cy="138607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970991" y="44624"/>
            <a:ext cx="8105210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36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Site level treatments</a:t>
            </a:r>
          </a:p>
        </p:txBody>
      </p:sp>
      <p:sp>
        <p:nvSpPr>
          <p:cNvPr id="5" name="Rettangolo 4"/>
          <p:cNvSpPr/>
          <p:nvPr/>
        </p:nvSpPr>
        <p:spPr>
          <a:xfrm>
            <a:off x="6732240" y="1772816"/>
            <a:ext cx="2304256" cy="8309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-285750" algn="ctr">
              <a:lnSpc>
                <a:spcPct val="150000"/>
              </a:lnSpc>
            </a:pPr>
            <a:r>
              <a:rPr lang="en-GB" sz="1600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Randomly </a:t>
            </a:r>
            <a:r>
              <a:rPr lang="en-GB" sz="1600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distributed within a 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site</a:t>
            </a:r>
            <a:endParaRPr lang="en-GB" sz="1600" dirty="0">
              <a:latin typeface="Levenim MT" pitchFamily="2" charset="-79"/>
              <a:cs typeface="Levenim MT" pitchFamily="2" charset="-79"/>
              <a:sym typeface="Wingdings" pitchFamily="2" charset="2"/>
            </a:endParaRPr>
          </a:p>
        </p:txBody>
      </p:sp>
      <p:sp>
        <p:nvSpPr>
          <p:cNvPr id="25" name="Rettangolo 24"/>
          <p:cNvSpPr/>
          <p:nvPr/>
        </p:nvSpPr>
        <p:spPr>
          <a:xfrm>
            <a:off x="6732240" y="3030051"/>
            <a:ext cx="2343961" cy="8309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indent="-285750" algn="ctr">
              <a:lnSpc>
                <a:spcPct val="150000"/>
              </a:lnSpc>
            </a:pPr>
            <a:r>
              <a:rPr lang="en-GB" sz="1600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R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andomly assigned to different plots</a:t>
            </a:r>
            <a:endParaRPr lang="en-GB" sz="1600" dirty="0">
              <a:latin typeface="Levenim MT" pitchFamily="2" charset="-79"/>
              <a:cs typeface="Levenim MT" pitchFamily="2" charset="-79"/>
              <a:sym typeface="Wingdings" pitchFamily="2" charset="2"/>
            </a:endParaRPr>
          </a:p>
        </p:txBody>
      </p:sp>
      <p:sp>
        <p:nvSpPr>
          <p:cNvPr id="24" name="Freccia in giù 23"/>
          <p:cNvSpPr/>
          <p:nvPr/>
        </p:nvSpPr>
        <p:spPr>
          <a:xfrm>
            <a:off x="7691549" y="1507209"/>
            <a:ext cx="385637" cy="207551"/>
          </a:xfrm>
          <a:prstGeom prst="downArrow">
            <a:avLst/>
          </a:prstGeom>
          <a:noFill/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26" name="Freccia in giù 25"/>
          <p:cNvSpPr/>
          <p:nvPr/>
        </p:nvSpPr>
        <p:spPr>
          <a:xfrm>
            <a:off x="7711401" y="2764444"/>
            <a:ext cx="385637" cy="207551"/>
          </a:xfrm>
          <a:prstGeom prst="downArrow">
            <a:avLst/>
          </a:prstGeom>
          <a:noFill/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381152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20" grpId="0" animBg="1"/>
      <p:bldP spid="21" grpId="0" animBg="1"/>
      <p:bldP spid="22" grpId="0" animBg="1"/>
      <p:bldP spid="5" grpId="0" animBg="1"/>
      <p:bldP spid="25" grpId="0" animBg="1"/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970991" y="44624"/>
            <a:ext cx="8105210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36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Plot level treatments</a:t>
            </a:r>
          </a:p>
        </p:txBody>
      </p:sp>
      <p:grpSp>
        <p:nvGrpSpPr>
          <p:cNvPr id="6" name="Gruppieren 3"/>
          <p:cNvGrpSpPr/>
          <p:nvPr/>
        </p:nvGrpSpPr>
        <p:grpSpPr>
          <a:xfrm>
            <a:off x="755576" y="893515"/>
            <a:ext cx="8083761" cy="3039541"/>
            <a:chOff x="-36512" y="1772816"/>
            <a:chExt cx="8568952" cy="322551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073" y="2348880"/>
              <a:ext cx="7427367" cy="1937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" name="Gerade Verbindung 6"/>
            <p:cNvCxnSpPr/>
            <p:nvPr/>
          </p:nvCxnSpPr>
          <p:spPr>
            <a:xfrm>
              <a:off x="1103742" y="4509120"/>
              <a:ext cx="7416824" cy="0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Textfeld 7"/>
            <p:cNvSpPr txBox="1"/>
            <p:nvPr/>
          </p:nvSpPr>
          <p:spPr>
            <a:xfrm>
              <a:off x="3953650" y="4606397"/>
              <a:ext cx="1254548" cy="39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>
                  <a:solidFill>
                    <a:schemeClr val="accent3">
                      <a:lumMod val="75000"/>
                    </a:schemeClr>
                  </a:solidFill>
                  <a:latin typeface="Levenim MT" pitchFamily="2" charset="-79"/>
                  <a:cs typeface="Levenim MT" pitchFamily="2" charset="-79"/>
                </a:rPr>
                <a:t>2 </a:t>
              </a:r>
              <a:r>
                <a:rPr lang="de-CH" dirty="0" err="1" smtClean="0">
                  <a:solidFill>
                    <a:schemeClr val="accent3">
                      <a:lumMod val="75000"/>
                    </a:schemeClr>
                  </a:solidFill>
                  <a:latin typeface="Levenim MT" pitchFamily="2" charset="-79"/>
                  <a:cs typeface="Levenim MT" pitchFamily="2" charset="-79"/>
                </a:rPr>
                <a:t>metres</a:t>
              </a:r>
              <a:endParaRPr lang="de-CH" dirty="0">
                <a:solidFill>
                  <a:schemeClr val="accent3">
                    <a:lumMod val="75000"/>
                  </a:schemeClr>
                </a:solidFill>
                <a:latin typeface="Levenim MT" pitchFamily="2" charset="-79"/>
                <a:cs typeface="Levenim MT" pitchFamily="2" charset="-79"/>
              </a:endParaRPr>
            </a:p>
          </p:txBody>
        </p:sp>
        <p:cxnSp>
          <p:nvCxnSpPr>
            <p:cNvPr id="10" name="Gerade Verbindung 8"/>
            <p:cNvCxnSpPr/>
            <p:nvPr/>
          </p:nvCxnSpPr>
          <p:spPr>
            <a:xfrm flipV="1">
              <a:off x="908550" y="2420888"/>
              <a:ext cx="0" cy="1880592"/>
            </a:xfrm>
            <a:prstGeom prst="line">
              <a:avLst/>
            </a:prstGeom>
            <a:ln w="28575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feld 9"/>
            <p:cNvSpPr txBox="1"/>
            <p:nvPr/>
          </p:nvSpPr>
          <p:spPr>
            <a:xfrm>
              <a:off x="-36512" y="3111556"/>
              <a:ext cx="1080120" cy="39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smtClean="0">
                  <a:solidFill>
                    <a:schemeClr val="accent3">
                      <a:lumMod val="75000"/>
                    </a:schemeClr>
                  </a:solidFill>
                  <a:latin typeface="Levenim MT" pitchFamily="2" charset="-79"/>
                  <a:cs typeface="Levenim MT" pitchFamily="2" charset="-79"/>
                </a:rPr>
                <a:t>45 cm</a:t>
              </a:r>
              <a:endParaRPr lang="de-CH" dirty="0">
                <a:solidFill>
                  <a:schemeClr val="accent3">
                    <a:lumMod val="75000"/>
                  </a:schemeClr>
                </a:solidFill>
                <a:latin typeface="Levenim MT" pitchFamily="2" charset="-79"/>
                <a:cs typeface="Levenim MT" pitchFamily="2" charset="-79"/>
              </a:endParaRPr>
            </a:p>
          </p:txBody>
        </p:sp>
        <p:sp>
          <p:nvSpPr>
            <p:cNvPr id="12" name="Rechteck 10"/>
            <p:cNvSpPr/>
            <p:nvPr/>
          </p:nvSpPr>
          <p:spPr>
            <a:xfrm>
              <a:off x="2929464" y="2348880"/>
              <a:ext cx="965826" cy="19379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Textfeld 11"/>
            <p:cNvSpPr txBox="1"/>
            <p:nvPr/>
          </p:nvSpPr>
          <p:spPr>
            <a:xfrm>
              <a:off x="3197565" y="1772816"/>
              <a:ext cx="3915857" cy="391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>
                  <a:solidFill>
                    <a:srgbClr val="FF0000"/>
                  </a:solidFill>
                  <a:latin typeface="Levenim MT" pitchFamily="2" charset="-79"/>
                  <a:cs typeface="Levenim MT" pitchFamily="2" charset="-79"/>
                </a:rPr>
                <a:t>4 </a:t>
              </a:r>
              <a:r>
                <a:rPr lang="de-CH" dirty="0" err="1" smtClean="0">
                  <a:solidFill>
                    <a:srgbClr val="FF0000"/>
                  </a:solidFill>
                  <a:latin typeface="Levenim MT" pitchFamily="2" charset="-79"/>
                  <a:cs typeface="Levenim MT" pitchFamily="2" charset="-79"/>
                </a:rPr>
                <a:t>herbivore</a:t>
              </a:r>
              <a:r>
                <a:rPr lang="de-CH" dirty="0" smtClean="0">
                  <a:solidFill>
                    <a:srgbClr val="FF0000"/>
                  </a:solidFill>
                  <a:latin typeface="Levenim MT" pitchFamily="2" charset="-79"/>
                  <a:cs typeface="Levenim MT" pitchFamily="2" charset="-79"/>
                </a:rPr>
                <a:t> </a:t>
              </a:r>
              <a:r>
                <a:rPr lang="de-CH" dirty="0" err="1" smtClean="0">
                  <a:solidFill>
                    <a:srgbClr val="FF0000"/>
                  </a:solidFill>
                  <a:latin typeface="Levenim MT" pitchFamily="2" charset="-79"/>
                  <a:cs typeface="Levenim MT" pitchFamily="2" charset="-79"/>
                </a:rPr>
                <a:t>exclosures</a:t>
              </a:r>
              <a:endParaRPr lang="de-CH" dirty="0">
                <a:solidFill>
                  <a:srgbClr val="FF0000"/>
                </a:solidFill>
                <a:latin typeface="Levenim MT" pitchFamily="2" charset="-79"/>
                <a:cs typeface="Levenim MT" pitchFamily="2" charset="-79"/>
              </a:endParaRPr>
            </a:p>
          </p:txBody>
        </p:sp>
        <p:sp>
          <p:nvSpPr>
            <p:cNvPr id="14" name="Rechteck 12"/>
            <p:cNvSpPr/>
            <p:nvPr/>
          </p:nvSpPr>
          <p:spPr>
            <a:xfrm>
              <a:off x="4788024" y="2348880"/>
              <a:ext cx="965826" cy="19379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Rechteck 13"/>
            <p:cNvSpPr/>
            <p:nvPr/>
          </p:nvSpPr>
          <p:spPr>
            <a:xfrm>
              <a:off x="6630510" y="2348880"/>
              <a:ext cx="965826" cy="19379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Rechteck 14"/>
            <p:cNvSpPr/>
            <p:nvPr/>
          </p:nvSpPr>
          <p:spPr>
            <a:xfrm>
              <a:off x="1085894" y="2348880"/>
              <a:ext cx="965826" cy="19379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899592" y="3861048"/>
            <a:ext cx="8058064" cy="247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/>
            <a:r>
              <a:rPr lang="en-GB" sz="2000" b="1" dirty="0" smtClean="0">
                <a:latin typeface="Levenim MT" pitchFamily="2" charset="-79"/>
                <a:cs typeface="Levenim MT" pitchFamily="2" charset="-79"/>
              </a:rPr>
              <a:t>For each plot </a:t>
            </a:r>
          </a:p>
          <a:p>
            <a:pPr marL="628650" lvl="2" indent="0" eaLnBrk="1" hangingPunct="1">
              <a:lnSpc>
                <a:spcPct val="150000"/>
              </a:lnSpc>
            </a:pPr>
            <a:r>
              <a:rPr lang="en-GB" u="sng" dirty="0" smtClean="0">
                <a:latin typeface="Levenim MT" pitchFamily="2" charset="-79"/>
                <a:cs typeface="Levenim MT" pitchFamily="2" charset="-79"/>
              </a:rPr>
              <a:t>16 subplots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>:</a:t>
            </a:r>
          </a:p>
          <a:p>
            <a:pPr marL="1428750" lvl="3" indent="-342900" eaLnBrk="1" hangingPunct="1">
              <a:lnSpc>
                <a:spcPct val="150000"/>
              </a:lnSpc>
              <a:buBlip>
                <a:blip r:embed="rId7"/>
              </a:buBlip>
            </a:pPr>
            <a:r>
              <a:rPr lang="en-GB" dirty="0" smtClean="0">
                <a:latin typeface="Levenim MT" pitchFamily="2" charset="-79"/>
                <a:cs typeface="Levenim MT" pitchFamily="2" charset="-79"/>
              </a:rPr>
              <a:t>2 species 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</a:rPr>
              <a:t>(</a:t>
            </a:r>
            <a:r>
              <a:rPr lang="en-GB" sz="1600" i="1" dirty="0" err="1">
                <a:latin typeface="Levenim MT" pitchFamily="2" charset="-79"/>
                <a:cs typeface="Levenim MT" pitchFamily="2" charset="-79"/>
              </a:rPr>
              <a:t>P</a:t>
            </a:r>
            <a:r>
              <a:rPr lang="en-GB" sz="1600" i="1" dirty="0" err="1" smtClean="0">
                <a:latin typeface="Levenim MT" pitchFamily="2" charset="-79"/>
                <a:cs typeface="Levenim MT" pitchFamily="2" charset="-79"/>
              </a:rPr>
              <a:t>icea</a:t>
            </a:r>
            <a:r>
              <a:rPr lang="en-GB" sz="1600" i="1" dirty="0" smtClean="0">
                <a:latin typeface="Levenim MT" pitchFamily="2" charset="-79"/>
                <a:cs typeface="Levenim MT" pitchFamily="2" charset="-79"/>
              </a:rPr>
              <a:t> </a:t>
            </a:r>
            <a:r>
              <a:rPr lang="en-GB" sz="1600" i="1" dirty="0" err="1" smtClean="0">
                <a:latin typeface="Levenim MT" pitchFamily="2" charset="-79"/>
                <a:cs typeface="Levenim MT" pitchFamily="2" charset="-79"/>
              </a:rPr>
              <a:t>abies</a:t>
            </a:r>
            <a:r>
              <a:rPr lang="en-GB" sz="1600" i="1" dirty="0" smtClean="0">
                <a:latin typeface="Levenim MT" pitchFamily="2" charset="-79"/>
                <a:cs typeface="Levenim MT" pitchFamily="2" charset="-79"/>
              </a:rPr>
              <a:t> 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</a:rPr>
              <a:t>and </a:t>
            </a:r>
            <a:r>
              <a:rPr lang="en-GB" sz="1600" i="1" dirty="0" err="1" smtClean="0">
                <a:latin typeface="Levenim MT" pitchFamily="2" charset="-79"/>
                <a:cs typeface="Levenim MT" pitchFamily="2" charset="-79"/>
              </a:rPr>
              <a:t>Larix</a:t>
            </a:r>
            <a:r>
              <a:rPr lang="en-GB" sz="1600" i="1" dirty="0" smtClean="0">
                <a:latin typeface="Levenim MT" pitchFamily="2" charset="-79"/>
                <a:cs typeface="Levenim MT" pitchFamily="2" charset="-79"/>
              </a:rPr>
              <a:t> decidua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</a:rPr>
              <a:t>)           </a:t>
            </a:r>
            <a:r>
              <a:rPr lang="en-GB" b="1" dirty="0" err="1" smtClean="0">
                <a:latin typeface="Levenim MT" pitchFamily="2" charset="-79"/>
                <a:cs typeface="Levenim MT" pitchFamily="2" charset="-79"/>
              </a:rPr>
              <a:t>P</a:t>
            </a:r>
            <a:r>
              <a:rPr lang="en-GB" i="1" dirty="0" err="1" smtClean="0">
                <a:latin typeface="Levenim MT" pitchFamily="2" charset="-79"/>
                <a:cs typeface="Levenim MT" pitchFamily="2" charset="-79"/>
              </a:rPr>
              <a:t>vs</a:t>
            </a:r>
            <a:r>
              <a:rPr lang="en-GB" b="1" dirty="0" smtClean="0">
                <a:latin typeface="Levenim MT" pitchFamily="2" charset="-79"/>
                <a:cs typeface="Levenim MT" pitchFamily="2" charset="-79"/>
              </a:rPr>
              <a:t> L</a:t>
            </a:r>
          </a:p>
          <a:p>
            <a:pPr marL="1428750" lvl="3" indent="-342900" eaLnBrk="1" hangingPunct="1">
              <a:lnSpc>
                <a:spcPct val="150000"/>
              </a:lnSpc>
              <a:buBlip>
                <a:blip r:embed="rId7"/>
              </a:buBlip>
            </a:pPr>
            <a:r>
              <a:rPr lang="en-GB" dirty="0" smtClean="0">
                <a:latin typeface="Levenim MT" pitchFamily="2" charset="-79"/>
                <a:cs typeface="Levenim MT" pitchFamily="2" charset="-79"/>
              </a:rPr>
              <a:t>2 provenances 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</a:rPr>
              <a:t>(high </a:t>
            </a:r>
            <a:r>
              <a:rPr lang="en-GB" sz="1600" i="1" dirty="0" smtClean="0">
                <a:latin typeface="Levenim MT" pitchFamily="2" charset="-79"/>
                <a:cs typeface="Levenim MT" pitchFamily="2" charset="-79"/>
              </a:rPr>
              <a:t>vs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</a:rPr>
              <a:t> low elevation)            </a:t>
            </a:r>
            <a:r>
              <a:rPr lang="en-GB" sz="1600" b="1" dirty="0" smtClean="0">
                <a:latin typeface="Levenim MT" pitchFamily="2" charset="-79"/>
                <a:cs typeface="Levenim MT" pitchFamily="2" charset="-79"/>
              </a:rPr>
              <a:t>    </a:t>
            </a:r>
            <a:r>
              <a:rPr lang="en-GB" b="1" dirty="0" err="1" smtClean="0">
                <a:latin typeface="Levenim MT" pitchFamily="2" charset="-79"/>
                <a:cs typeface="Levenim MT" pitchFamily="2" charset="-79"/>
              </a:rPr>
              <a:t>H</a:t>
            </a:r>
            <a:r>
              <a:rPr lang="en-GB" i="1" dirty="0" err="1" smtClean="0">
                <a:latin typeface="Levenim MT" pitchFamily="2" charset="-79"/>
                <a:cs typeface="Levenim MT" pitchFamily="2" charset="-79"/>
              </a:rPr>
              <a:t>vs</a:t>
            </a:r>
            <a:r>
              <a:rPr lang="en-GB" b="1" dirty="0" smtClean="0">
                <a:latin typeface="Levenim MT" pitchFamily="2" charset="-79"/>
                <a:cs typeface="Levenim MT" pitchFamily="2" charset="-79"/>
              </a:rPr>
              <a:t> L</a:t>
            </a:r>
          </a:p>
          <a:p>
            <a:pPr marL="1428750" lvl="3" indent="-342900" eaLnBrk="1" hangingPunct="1">
              <a:lnSpc>
                <a:spcPct val="150000"/>
              </a:lnSpc>
              <a:buBlip>
                <a:blip r:embed="rId7"/>
              </a:buBlip>
            </a:pPr>
            <a:r>
              <a:rPr lang="en-GB" dirty="0" smtClean="0">
                <a:latin typeface="Levenim MT" pitchFamily="2" charset="-79"/>
                <a:cs typeface="Levenim MT" pitchFamily="2" charset="-79"/>
              </a:rPr>
              <a:t>2 sowing years 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</a:rPr>
              <a:t>(2013 and 2014)  </a:t>
            </a:r>
            <a:r>
              <a:rPr lang="en-GB" sz="1600" dirty="0">
                <a:latin typeface="Levenim MT" pitchFamily="2" charset="-79"/>
                <a:cs typeface="Levenim MT" pitchFamily="2" charset="-79"/>
              </a:rPr>
              <a:t> 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</a:rPr>
              <a:t>                   </a:t>
            </a:r>
            <a:r>
              <a:rPr lang="en-GB" sz="1600" b="1" dirty="0" smtClean="0">
                <a:latin typeface="Levenim MT" pitchFamily="2" charset="-79"/>
                <a:cs typeface="Levenim MT" pitchFamily="2" charset="-79"/>
              </a:rPr>
              <a:t>   </a:t>
            </a:r>
            <a:r>
              <a:rPr lang="en-GB" b="1" dirty="0" smtClean="0">
                <a:latin typeface="Levenim MT" pitchFamily="2" charset="-79"/>
                <a:cs typeface="Levenim MT" pitchFamily="2" charset="-79"/>
              </a:rPr>
              <a:t>1</a:t>
            </a:r>
            <a:r>
              <a:rPr lang="en-GB" i="1" dirty="0" smtClean="0">
                <a:latin typeface="Levenim MT" pitchFamily="2" charset="-79"/>
                <a:cs typeface="Levenim MT" pitchFamily="2" charset="-79"/>
              </a:rPr>
              <a:t>vs</a:t>
            </a:r>
            <a:r>
              <a:rPr lang="en-GB" b="1" dirty="0" smtClean="0">
                <a:latin typeface="Levenim MT" pitchFamily="2" charset="-79"/>
                <a:cs typeface="Levenim MT" pitchFamily="2" charset="-79"/>
              </a:rPr>
              <a:t> 2</a:t>
            </a:r>
          </a:p>
          <a:p>
            <a:pPr marL="1428750" lvl="3" indent="-342900" eaLnBrk="1" hangingPunct="1">
              <a:lnSpc>
                <a:spcPct val="150000"/>
              </a:lnSpc>
              <a:buBlip>
                <a:blip r:embed="rId7"/>
              </a:buBlip>
            </a:pPr>
            <a:r>
              <a:rPr lang="en-GB" dirty="0" smtClean="0">
                <a:latin typeface="Levenim MT" pitchFamily="2" charset="-79"/>
                <a:cs typeface="Levenim MT" pitchFamily="2" charset="-79"/>
              </a:rPr>
              <a:t>Herbivore </a:t>
            </a:r>
            <a:r>
              <a:rPr lang="en-GB" dirty="0" err="1" smtClean="0">
                <a:latin typeface="Levenim MT" pitchFamily="2" charset="-79"/>
                <a:cs typeface="Levenim MT" pitchFamily="2" charset="-79"/>
              </a:rPr>
              <a:t>exclosure</a:t>
            </a:r>
            <a:r>
              <a:rPr lang="en-GB" sz="1400" dirty="0" smtClean="0">
                <a:latin typeface="Levenim MT" pitchFamily="2" charset="-79"/>
                <a:cs typeface="Levenim MT" pitchFamily="2" charset="-79"/>
              </a:rPr>
              <a:t> 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</a:rPr>
              <a:t>(8 subplots with and 8 subplots without)</a:t>
            </a:r>
            <a:endParaRPr lang="en-GB" sz="1600" dirty="0">
              <a:latin typeface="Levenim MT" pitchFamily="2" charset="-79"/>
              <a:cs typeface="Levenim MT" pitchFamily="2" charset="-79"/>
            </a:endParaRPr>
          </a:p>
        </p:txBody>
      </p:sp>
      <p:sp>
        <p:nvSpPr>
          <p:cNvPr id="21" name="Freccia in giù 20"/>
          <p:cNvSpPr/>
          <p:nvPr/>
        </p:nvSpPr>
        <p:spPr>
          <a:xfrm rot="16200000">
            <a:off x="6924288" y="5120464"/>
            <a:ext cx="241621" cy="169612"/>
          </a:xfrm>
          <a:prstGeom prst="downArrow">
            <a:avLst/>
          </a:prstGeom>
          <a:noFill/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22" name="Freccia in giù 21"/>
          <p:cNvSpPr/>
          <p:nvPr/>
        </p:nvSpPr>
        <p:spPr>
          <a:xfrm rot="16200000">
            <a:off x="6926548" y="4732572"/>
            <a:ext cx="241621" cy="169612"/>
          </a:xfrm>
          <a:prstGeom prst="downArrow">
            <a:avLst/>
          </a:prstGeom>
          <a:noFill/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23" name="Freccia in giù 22"/>
          <p:cNvSpPr/>
          <p:nvPr/>
        </p:nvSpPr>
        <p:spPr>
          <a:xfrm rot="16200000">
            <a:off x="6926549" y="5542920"/>
            <a:ext cx="241621" cy="169612"/>
          </a:xfrm>
          <a:prstGeom prst="downArrow">
            <a:avLst/>
          </a:prstGeom>
          <a:noFill/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/>
          </a:p>
        </p:txBody>
      </p:sp>
      <p:sp>
        <p:nvSpPr>
          <p:cNvPr id="24" name="Rettangolo arrotondato 23"/>
          <p:cNvSpPr/>
          <p:nvPr/>
        </p:nvSpPr>
        <p:spPr>
          <a:xfrm>
            <a:off x="7264872" y="5052295"/>
            <a:ext cx="809445" cy="331082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ettangolo arrotondato 24"/>
          <p:cNvSpPr/>
          <p:nvPr/>
        </p:nvSpPr>
        <p:spPr>
          <a:xfrm>
            <a:off x="7264873" y="4633960"/>
            <a:ext cx="809445" cy="331082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Rettangolo arrotondato 25"/>
          <p:cNvSpPr/>
          <p:nvPr/>
        </p:nvSpPr>
        <p:spPr>
          <a:xfrm>
            <a:off x="7266775" y="5460462"/>
            <a:ext cx="809445" cy="331082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1943744" y="1700808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PL1</a:t>
            </a:r>
            <a:endParaRPr lang="it-IT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1947089" y="2627620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PH1</a:t>
            </a:r>
            <a:endParaRPr lang="it-IT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2842717" y="1700808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PL1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2846062" y="2627620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PH1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3682928" y="1680477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LH1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3686273" y="2607289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LL2</a:t>
            </a:r>
            <a:endParaRPr lang="it-IT" dirty="0"/>
          </a:p>
        </p:txBody>
      </p:sp>
      <p:sp>
        <p:nvSpPr>
          <p:cNvPr id="32" name="CasellaDiTesto 31"/>
          <p:cNvSpPr txBox="1"/>
          <p:nvPr/>
        </p:nvSpPr>
        <p:spPr>
          <a:xfrm>
            <a:off x="4548015" y="1680477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LH1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4551360" y="2607289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LL2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5439597" y="1700808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PL2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5442942" y="2627620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LH2</a:t>
            </a:r>
            <a:endParaRPr lang="it-IT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6300192" y="1694765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PL2</a:t>
            </a:r>
            <a:endParaRPr lang="it-IT" dirty="0"/>
          </a:p>
        </p:txBody>
      </p:sp>
      <p:sp>
        <p:nvSpPr>
          <p:cNvPr id="37" name="CasellaDiTesto 36"/>
          <p:cNvSpPr txBox="1"/>
          <p:nvPr/>
        </p:nvSpPr>
        <p:spPr>
          <a:xfrm>
            <a:off x="6303537" y="2621577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LH2</a:t>
            </a:r>
            <a:endParaRPr lang="it-IT" dirty="0"/>
          </a:p>
        </p:txBody>
      </p:sp>
      <p:sp>
        <p:nvSpPr>
          <p:cNvPr id="38" name="CasellaDiTesto 37"/>
          <p:cNvSpPr txBox="1"/>
          <p:nvPr/>
        </p:nvSpPr>
        <p:spPr>
          <a:xfrm>
            <a:off x="7177758" y="1700808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PH2</a:t>
            </a:r>
            <a:endParaRPr lang="it-IT" dirty="0"/>
          </a:p>
        </p:txBody>
      </p:sp>
      <p:sp>
        <p:nvSpPr>
          <p:cNvPr id="39" name="CasellaDiTesto 38"/>
          <p:cNvSpPr txBox="1"/>
          <p:nvPr/>
        </p:nvSpPr>
        <p:spPr>
          <a:xfrm>
            <a:off x="7181103" y="2627620"/>
            <a:ext cx="6458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LL1</a:t>
            </a:r>
            <a:endParaRPr lang="it-IT" dirty="0"/>
          </a:p>
        </p:txBody>
      </p:sp>
      <p:sp>
        <p:nvSpPr>
          <p:cNvPr id="19" name="Rettangolo 18"/>
          <p:cNvSpPr/>
          <p:nvPr/>
        </p:nvSpPr>
        <p:spPr>
          <a:xfrm>
            <a:off x="1429852" y="6309320"/>
            <a:ext cx="602246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2" algn="ctr">
              <a:lnSpc>
                <a:spcPct val="150000"/>
              </a:lnSpc>
              <a:spcBef>
                <a:spcPts val="600"/>
              </a:spcBef>
            </a:pPr>
            <a:r>
              <a:rPr lang="en-GB" b="1" u="sng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Random distribution </a:t>
            </a:r>
            <a:r>
              <a:rPr lang="en-GB" b="1" u="sng" dirty="0">
                <a:latin typeface="Levenim MT" pitchFamily="2" charset="-79"/>
                <a:cs typeface="Levenim MT" pitchFamily="2" charset="-79"/>
                <a:sym typeface="Wingdings" pitchFamily="2" charset="2"/>
              </a:rPr>
              <a:t>within </a:t>
            </a:r>
            <a:r>
              <a:rPr lang="en-GB" b="1" u="sng" dirty="0" smtClean="0">
                <a:latin typeface="Levenim MT" pitchFamily="2" charset="-79"/>
                <a:cs typeface="Levenim MT" pitchFamily="2" charset="-79"/>
                <a:sym typeface="Wingdings" pitchFamily="2" charset="2"/>
              </a:rPr>
              <a:t>the plot</a:t>
            </a:r>
            <a:endParaRPr lang="en-GB" b="1" u="sng" dirty="0">
              <a:latin typeface="Levenim MT" pitchFamily="2" charset="-79"/>
              <a:cs typeface="Levenim MT" pitchFamily="2" charset="-79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8671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Giulietta\Google Drive\DOTTORATO\Davos\presentazione\G-Tree\foto\IMG_223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56" b="8752"/>
          <a:stretch/>
        </p:blipFill>
        <p:spPr bwMode="auto">
          <a:xfrm>
            <a:off x="1331640" y="2757610"/>
            <a:ext cx="2237980" cy="3843649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tangolo 7"/>
          <p:cNvSpPr/>
          <p:nvPr/>
        </p:nvSpPr>
        <p:spPr>
          <a:xfrm>
            <a:off x="3884129" y="2785278"/>
            <a:ext cx="2488071" cy="149887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="1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Measurements:</a:t>
            </a:r>
            <a:endParaRPr lang="en-US" b="1" dirty="0" smtClean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Blip>
                <a:blip r:embed="rId6"/>
              </a:buBlip>
            </a:pPr>
            <a:r>
              <a:rPr lang="en-US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Seedling height: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- Total height</a:t>
            </a:r>
            <a:endParaRPr lang="en-US" dirty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- </a:t>
            </a:r>
            <a:r>
              <a:rPr lang="en-US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Stem length</a:t>
            </a:r>
            <a:endParaRPr lang="en-US" dirty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079383" y="191599"/>
            <a:ext cx="8105210" cy="6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36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Seedling assessments</a:t>
            </a:r>
          </a:p>
        </p:txBody>
      </p:sp>
      <p:sp>
        <p:nvSpPr>
          <p:cNvPr id="10" name="Rettangolo 9"/>
          <p:cNvSpPr/>
          <p:nvPr/>
        </p:nvSpPr>
        <p:spPr>
          <a:xfrm>
            <a:off x="971600" y="902330"/>
            <a:ext cx="774183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u="sng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Seedling counts + measurements:</a:t>
            </a:r>
          </a:p>
          <a:p>
            <a:pPr marL="342900" indent="-342900">
              <a:lnSpc>
                <a:spcPct val="110000"/>
              </a:lnSpc>
              <a:buBlip>
                <a:blip r:embed="rId6"/>
              </a:buBlip>
            </a:pPr>
            <a:r>
              <a:rPr lang="en-US" sz="2000" u="sng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2013:</a:t>
            </a:r>
            <a:r>
              <a:rPr lang="en-US" sz="2000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 </a:t>
            </a:r>
            <a:r>
              <a:rPr lang="en-US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1 x October</a:t>
            </a:r>
            <a:endParaRPr lang="en-US" sz="2000" dirty="0" smtClean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 marL="342900" indent="-342900">
              <a:lnSpc>
                <a:spcPct val="110000"/>
              </a:lnSpc>
              <a:buBlip>
                <a:blip r:embed="rId6"/>
              </a:buBlip>
            </a:pPr>
            <a:r>
              <a:rPr lang="en-US" sz="2000" u="sng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2014:</a:t>
            </a:r>
            <a:r>
              <a:rPr lang="en-US" sz="2000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 </a:t>
            </a:r>
            <a:r>
              <a:rPr lang="en-US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3 x June, August, September (</a:t>
            </a:r>
            <a:r>
              <a:rPr lang="en-US" dirty="0" err="1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Ms</a:t>
            </a:r>
            <a:r>
              <a:rPr lang="en-US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 thesis: Eva Bianchi)</a:t>
            </a:r>
          </a:p>
          <a:p>
            <a:pPr marL="342900" indent="-342900">
              <a:lnSpc>
                <a:spcPct val="110000"/>
              </a:lnSpc>
              <a:buBlip>
                <a:blip r:embed="rId6"/>
              </a:buBlip>
            </a:pPr>
            <a:r>
              <a:rPr lang="en-US" sz="2000" u="sng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2015:</a:t>
            </a:r>
            <a:r>
              <a:rPr lang="en-US" sz="2000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 </a:t>
            </a:r>
            <a:r>
              <a:rPr lang="en-US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2 x June, September </a:t>
            </a:r>
            <a:endParaRPr lang="en-US" sz="3200" dirty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</p:txBody>
      </p:sp>
      <p:sp>
        <p:nvSpPr>
          <p:cNvPr id="11" name="Rettangolo 7"/>
          <p:cNvSpPr/>
          <p:nvPr/>
        </p:nvSpPr>
        <p:spPr>
          <a:xfrm>
            <a:off x="3902673" y="4509120"/>
            <a:ext cx="2488071" cy="149887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sz="2000" b="1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Climate data</a:t>
            </a:r>
            <a:endParaRPr lang="en-US" b="1" dirty="0" smtClean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 marL="285750" indent="-285750">
              <a:lnSpc>
                <a:spcPct val="110000"/>
              </a:lnSpc>
              <a:spcBef>
                <a:spcPts val="600"/>
              </a:spcBef>
              <a:buBlip>
                <a:blip r:embed="rId6"/>
              </a:buBlip>
            </a:pPr>
            <a:r>
              <a:rPr lang="en-US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Site level:</a:t>
            </a:r>
          </a:p>
          <a:p>
            <a:pPr lvl="1">
              <a:lnSpc>
                <a:spcPct val="110000"/>
              </a:lnSpc>
              <a:spcBef>
                <a:spcPts val="600"/>
              </a:spcBef>
            </a:pPr>
            <a:r>
              <a:rPr lang="en-US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- Total height</a:t>
            </a:r>
            <a:endParaRPr lang="en-US" dirty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 lvl="1">
              <a:lnSpc>
                <a:spcPct val="110000"/>
              </a:lnSpc>
            </a:pPr>
            <a:r>
              <a:rPr lang="en-US" dirty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- </a:t>
            </a:r>
            <a:r>
              <a:rPr lang="en-US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Stem length</a:t>
            </a:r>
            <a:endParaRPr lang="en-US" dirty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264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99593" y="313025"/>
            <a:ext cx="8136904" cy="70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Environmental variables</a:t>
            </a:r>
          </a:p>
        </p:txBody>
      </p:sp>
      <p:sp>
        <p:nvSpPr>
          <p:cNvPr id="6" name="Rettangolo 5"/>
          <p:cNvSpPr/>
          <p:nvPr/>
        </p:nvSpPr>
        <p:spPr>
          <a:xfrm>
            <a:off x="1089525" y="1412776"/>
            <a:ext cx="7125138" cy="5322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Site level measurements: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 marL="285750" indent="-285750">
              <a:lnSpc>
                <a:spcPct val="110000"/>
              </a:lnSpc>
              <a:buBlip>
                <a:blip r:embed="rId5"/>
              </a:buBlip>
            </a:pPr>
            <a:r>
              <a:rPr lang="en-US" sz="2000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Soil temperature (2013-15)</a:t>
            </a:r>
            <a:endParaRPr lang="en-US" sz="2000" dirty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>
              <a:lnSpc>
                <a:spcPct val="110000"/>
              </a:lnSpc>
            </a:pPr>
            <a:endParaRPr lang="en-US" sz="2000" dirty="0" smtClean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 marL="285750" indent="-285750">
              <a:lnSpc>
                <a:spcPct val="110000"/>
              </a:lnSpc>
              <a:buBlip>
                <a:blip r:embed="rId5"/>
              </a:buBlip>
            </a:pPr>
            <a:r>
              <a:rPr lang="en-US" sz="2000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pH (2014)</a:t>
            </a:r>
          </a:p>
          <a:p>
            <a:pPr marL="285750" indent="-285750">
              <a:lnSpc>
                <a:spcPct val="110000"/>
              </a:lnSpc>
              <a:buBlip>
                <a:blip r:embed="rId5"/>
              </a:buBlip>
            </a:pPr>
            <a:endParaRPr lang="en-US" sz="2000" dirty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 marL="285750" indent="-285750">
              <a:lnSpc>
                <a:spcPct val="110000"/>
              </a:lnSpc>
              <a:buBlip>
                <a:blip r:embed="rId5"/>
              </a:buBlip>
            </a:pPr>
            <a:r>
              <a:rPr lang="en-US" sz="2000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Soil </a:t>
            </a:r>
            <a:r>
              <a:rPr lang="en-US" sz="2000" dirty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moisture (2014)</a:t>
            </a:r>
            <a:endParaRPr lang="en-US" sz="2000" dirty="0" smtClean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 marL="285750" indent="-285750">
              <a:lnSpc>
                <a:spcPct val="110000"/>
              </a:lnSpc>
              <a:buBlip>
                <a:blip r:embed="rId5"/>
              </a:buBlip>
            </a:pPr>
            <a:endParaRPr lang="en-US" sz="2000" dirty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 marL="285750" indent="-285750">
              <a:lnSpc>
                <a:spcPct val="110000"/>
              </a:lnSpc>
              <a:buBlip>
                <a:blip r:embed="rId5"/>
              </a:buBlip>
            </a:pPr>
            <a:r>
              <a:rPr lang="en-US" sz="2000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Subplot surface cover (litter, mineral soil, rock, lichens, vegetation)</a:t>
            </a:r>
          </a:p>
          <a:p>
            <a:pPr>
              <a:lnSpc>
                <a:spcPct val="110000"/>
              </a:lnSpc>
            </a:pPr>
            <a:endParaRPr lang="en-US" sz="2000" dirty="0" smtClean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 marL="285750" indent="-285750">
              <a:lnSpc>
                <a:spcPct val="110000"/>
              </a:lnSpc>
              <a:buBlip>
                <a:blip r:embed="rId5"/>
              </a:buBlip>
            </a:pPr>
            <a:endParaRPr lang="en-US" sz="2000" dirty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>
              <a:lnSpc>
                <a:spcPct val="110000"/>
              </a:lnSpc>
            </a:pPr>
            <a:r>
              <a:rPr lang="en-US" sz="2000" b="1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Climate station </a:t>
            </a:r>
            <a:r>
              <a:rPr lang="en-US" sz="2000" b="1" dirty="0" err="1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Stillberg</a:t>
            </a:r>
            <a:r>
              <a:rPr lang="en-US" sz="2000" b="1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 (close to T-Site):</a:t>
            </a:r>
          </a:p>
          <a:p>
            <a:pPr>
              <a:lnSpc>
                <a:spcPct val="110000"/>
              </a:lnSpc>
            </a:pPr>
            <a:endParaRPr lang="en-US" sz="900" dirty="0" smtClean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  <a:p>
            <a:pPr>
              <a:lnSpc>
                <a:spcPct val="110000"/>
              </a:lnSpc>
            </a:pPr>
            <a:r>
              <a:rPr lang="en-US" sz="2000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Snow depth, precipitation, wind, air temperature…</a:t>
            </a:r>
          </a:p>
          <a:p>
            <a:pPr marL="285750" indent="-285750">
              <a:lnSpc>
                <a:spcPct val="110000"/>
              </a:lnSpc>
              <a:buBlip>
                <a:blip r:embed="rId5"/>
              </a:buBlip>
            </a:pPr>
            <a:endParaRPr lang="en-US" sz="2000" dirty="0" smtClean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3670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99593" y="313025"/>
            <a:ext cx="8136904" cy="70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0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</a:t>
            </a:r>
            <a:r>
              <a:rPr lang="en-US" sz="4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Thesis Eva Bianchi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1612332"/>
            <a:ext cx="3096344" cy="430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438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5" y="6251757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95" y="6251757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1433" y="3034764"/>
            <a:ext cx="5112568" cy="6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36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</a:t>
            </a:r>
          </a:p>
        </p:txBody>
      </p:sp>
      <p:pic>
        <p:nvPicPr>
          <p:cNvPr id="7170" name="Picture 2" descr="C:\Users\Giulietta\Google Drive\DOTTORATO\Davos\presentazione\G-Tree\foto\germogli\DSC_045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42" y="141789"/>
            <a:ext cx="3989999" cy="657760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5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899593" y="313025"/>
            <a:ext cx="8136904" cy="70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Germination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988840"/>
            <a:ext cx="7583357" cy="311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/>
          <p:cNvSpPr/>
          <p:nvPr/>
        </p:nvSpPr>
        <p:spPr>
          <a:xfrm>
            <a:off x="1259632" y="1538230"/>
            <a:ext cx="727205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evenim MT" pitchFamily="2" charset="-79"/>
                <a:cs typeface="Levenim MT" pitchFamily="2" charset="-79"/>
              </a:rPr>
              <a:t>In 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>all 3 years</a:t>
            </a:r>
            <a:r>
              <a:rPr lang="en-GB" dirty="0">
                <a:latin typeface="Levenim MT" pitchFamily="2" charset="-79"/>
                <a:cs typeface="Levenim MT" pitchFamily="2" charset="-79"/>
              </a:rPr>
              <a:t>, </a:t>
            </a:r>
            <a:endParaRPr lang="en-GB" dirty="0" smtClean="0">
              <a:latin typeface="Levenim MT" pitchFamily="2" charset="-79"/>
              <a:cs typeface="Levenim MT" pitchFamily="2" charset="-79"/>
            </a:endParaRPr>
          </a:p>
          <a:p>
            <a:pPr algn="ctr">
              <a:spcBef>
                <a:spcPts val="600"/>
              </a:spcBef>
            </a:pPr>
            <a:r>
              <a:rPr lang="en-GB" sz="2400" b="1" dirty="0" smtClean="0">
                <a:latin typeface="Levenim MT" pitchFamily="2" charset="-79"/>
                <a:cs typeface="Levenim MT" pitchFamily="2" charset="-79"/>
              </a:rPr>
              <a:t> NO NATURAL REGENERATION </a:t>
            </a:r>
          </a:p>
          <a:p>
            <a:pPr algn="ctr"/>
            <a:r>
              <a:rPr lang="en-GB" dirty="0" smtClean="0">
                <a:latin typeface="Levenim MT" pitchFamily="2" charset="-79"/>
                <a:cs typeface="Levenim MT" pitchFamily="2" charset="-79"/>
              </a:rPr>
              <a:t>in </a:t>
            </a:r>
            <a:r>
              <a:rPr lang="en-GB" dirty="0">
                <a:latin typeface="Levenim MT" pitchFamily="2" charset="-79"/>
                <a:cs typeface="Levenim MT" pitchFamily="2" charset="-79"/>
              </a:rPr>
              <a:t>any of the three 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>zones </a:t>
            </a:r>
            <a:endParaRPr lang="it-IT" dirty="0">
              <a:latin typeface="Levenim MT" pitchFamily="2" charset="-79"/>
              <a:cs typeface="Levenim MT" pitchFamily="2" charset="-79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3410808" y="2913933"/>
            <a:ext cx="2969697" cy="10156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 smtClean="0">
                <a:latin typeface="Levenim MT" pitchFamily="2" charset="-79"/>
                <a:cs typeface="Levenim MT" pitchFamily="2" charset="-79"/>
              </a:rPr>
              <a:t>Unseeded plots </a:t>
            </a:r>
          </a:p>
          <a:p>
            <a:pPr algn="ctr">
              <a:lnSpc>
                <a:spcPct val="150000"/>
              </a:lnSpc>
            </a:pPr>
            <a:r>
              <a:rPr lang="en-GB" sz="2000" dirty="0" smtClean="0">
                <a:latin typeface="Levenim MT" pitchFamily="2" charset="-79"/>
                <a:cs typeface="Levenim MT" pitchFamily="2" charset="-79"/>
              </a:rPr>
              <a:t>Germination (%) = 0</a:t>
            </a:r>
            <a:endParaRPr lang="it-IT" sz="2000" dirty="0"/>
          </a:p>
        </p:txBody>
      </p:sp>
      <p:cxnSp>
        <p:nvCxnSpPr>
          <p:cNvPr id="10" name="Connettore 1 9"/>
          <p:cNvCxnSpPr/>
          <p:nvPr/>
        </p:nvCxnSpPr>
        <p:spPr>
          <a:xfrm>
            <a:off x="2622316" y="2250759"/>
            <a:ext cx="4587764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Rettangolo 12"/>
          <p:cNvSpPr/>
          <p:nvPr/>
        </p:nvSpPr>
        <p:spPr>
          <a:xfrm>
            <a:off x="1259632" y="4797152"/>
            <a:ext cx="727205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latin typeface="Levenim MT" pitchFamily="2" charset="-79"/>
                <a:cs typeface="Levenim MT" pitchFamily="2" charset="-79"/>
              </a:rPr>
              <a:t>In both species seeded in 2013, </a:t>
            </a:r>
          </a:p>
          <a:p>
            <a:pPr algn="ctr">
              <a:spcBef>
                <a:spcPts val="600"/>
              </a:spcBef>
            </a:pPr>
            <a:r>
              <a:rPr lang="en-GB" sz="2400" b="1" dirty="0" smtClean="0">
                <a:latin typeface="Levenim MT" pitchFamily="2" charset="-79"/>
                <a:cs typeface="Levenim MT" pitchFamily="2" charset="-79"/>
              </a:rPr>
              <a:t>NO SECOND YEAR GERMINATION</a:t>
            </a:r>
          </a:p>
          <a:p>
            <a:pPr algn="ctr"/>
            <a:r>
              <a:rPr lang="en-GB" dirty="0" smtClean="0">
                <a:latin typeface="Levenim MT" pitchFamily="2" charset="-79"/>
                <a:cs typeface="Levenim MT" pitchFamily="2" charset="-79"/>
              </a:rPr>
              <a:t>in </a:t>
            </a:r>
            <a:r>
              <a:rPr lang="en-GB" dirty="0">
                <a:latin typeface="Levenim MT" pitchFamily="2" charset="-79"/>
                <a:cs typeface="Levenim MT" pitchFamily="2" charset="-79"/>
              </a:rPr>
              <a:t>any of the three 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>zones </a:t>
            </a:r>
            <a:endParaRPr lang="it-IT" dirty="0">
              <a:latin typeface="Levenim MT" pitchFamily="2" charset="-79"/>
              <a:cs typeface="Levenim MT" pitchFamily="2" charset="-79"/>
            </a:endParaRPr>
          </a:p>
        </p:txBody>
      </p:sp>
      <p:cxnSp>
        <p:nvCxnSpPr>
          <p:cNvPr id="14" name="Connettore 1 13"/>
          <p:cNvCxnSpPr/>
          <p:nvPr/>
        </p:nvCxnSpPr>
        <p:spPr>
          <a:xfrm>
            <a:off x="2293516" y="5502944"/>
            <a:ext cx="5221303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1115616" y="4653136"/>
            <a:ext cx="7416067" cy="144016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011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337" y="1556792"/>
            <a:ext cx="6899458" cy="3889020"/>
          </a:xfrm>
          <a:prstGeom prst="rect">
            <a:avLst/>
          </a:prstGeom>
        </p:spPr>
      </p:pic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899593" y="313025"/>
            <a:ext cx="8136904" cy="70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Survival</a:t>
            </a:r>
          </a:p>
        </p:txBody>
      </p:sp>
    </p:spTree>
    <p:extLst>
      <p:ext uri="{BB962C8B-B14F-4D97-AF65-F5344CB8AC3E}">
        <p14:creationId xmlns:p14="http://schemas.microsoft.com/office/powerpoint/2010/main" val="39543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Users\Giulietta\Google Drive\DOTTORATO\Davos\presentazione\G-Tree\foto\IMG-20140523-WA000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8" t="46059" r="16691" b="24289"/>
          <a:stretch/>
        </p:blipFill>
        <p:spPr bwMode="auto">
          <a:xfrm>
            <a:off x="5036947" y="1364711"/>
            <a:ext cx="108012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5" descr="C:\Users\Giulietta\Google Drive\DOTTORATO\Davos\presentazione\G-Tree\foto\IMG-20140523-WA000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81" b="16977"/>
          <a:stretch/>
        </p:blipFill>
        <p:spPr bwMode="auto">
          <a:xfrm>
            <a:off x="4211960" y="3645024"/>
            <a:ext cx="4553453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0" y="116632"/>
            <a:ext cx="9052686" cy="76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4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Swiss G-</a:t>
            </a:r>
            <a:r>
              <a:rPr lang="en-US" sz="44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TREEers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64288" y="5837202"/>
            <a:ext cx="11521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Giulietta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2" t="22773" r="6601"/>
          <a:stretch/>
        </p:blipFill>
        <p:spPr bwMode="auto">
          <a:xfrm>
            <a:off x="230723" y="1196752"/>
            <a:ext cx="4318118" cy="29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3150" y="3244914"/>
            <a:ext cx="11521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Melissa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5372" y="3499038"/>
            <a:ext cx="11521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Esther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6136" y="5837202"/>
            <a:ext cx="11521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Alessio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9" t="19832" r="14562" b="13603"/>
          <a:stretch/>
        </p:blipFill>
        <p:spPr>
          <a:xfrm>
            <a:off x="299552" y="4372633"/>
            <a:ext cx="2376264" cy="2016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9632" y="5949280"/>
            <a:ext cx="11521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Martin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84048" y="3068960"/>
            <a:ext cx="13441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Christian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173" y="1437883"/>
            <a:ext cx="1883701" cy="14127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74955" y="3044859"/>
            <a:ext cx="13441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Peter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_2_13566998135663A0002AA169C1257ED9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7"/>
          <a:stretch/>
        </p:blipFill>
        <p:spPr bwMode="auto">
          <a:xfrm>
            <a:off x="2765544" y="4572449"/>
            <a:ext cx="1298516" cy="1025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795776" y="5749225"/>
            <a:ext cx="115212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Eva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8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899593" y="313025"/>
            <a:ext cx="8136904" cy="70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4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Growth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2276872"/>
            <a:ext cx="4533899" cy="34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8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38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907704" y="2420888"/>
            <a:ext cx="7128793" cy="3412093"/>
            <a:chOff x="1907704" y="1672932"/>
            <a:chExt cx="7128793" cy="3412093"/>
          </a:xfrm>
        </p:grpSpPr>
        <p:sp>
          <p:nvSpPr>
            <p:cNvPr id="9225" name="Text Box 138"/>
            <p:cNvSpPr txBox="1">
              <a:spLocks noChangeArrowheads="1"/>
            </p:cNvSpPr>
            <p:nvPr/>
          </p:nvSpPr>
          <p:spPr bwMode="auto">
            <a:xfrm>
              <a:off x="2339752" y="1672932"/>
              <a:ext cx="2520280" cy="1107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2200" dirty="0" smtClean="0"/>
                <a:t>common garden transplant experiment</a:t>
              </a:r>
              <a:endParaRPr lang="en-GB" sz="2000" dirty="0"/>
            </a:p>
          </p:txBody>
        </p:sp>
        <p:sp>
          <p:nvSpPr>
            <p:cNvPr id="9227" name="Line 152"/>
            <p:cNvSpPr>
              <a:spLocks noChangeShapeType="1"/>
            </p:cNvSpPr>
            <p:nvPr/>
          </p:nvSpPr>
          <p:spPr bwMode="auto">
            <a:xfrm flipV="1">
              <a:off x="1907704" y="2281133"/>
              <a:ext cx="360362" cy="78750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" name="Right Brace 2"/>
            <p:cNvSpPr/>
            <p:nvPr/>
          </p:nvSpPr>
          <p:spPr>
            <a:xfrm>
              <a:off x="7309188" y="1772817"/>
              <a:ext cx="360040" cy="3312208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 rot="5400000">
              <a:off x="7952753" y="2808082"/>
              <a:ext cx="800219" cy="136726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>
              <a:defPPr>
                <a:defRPr lang="de-CH"/>
              </a:defPPr>
            </a:lstStyle>
            <a:p>
              <a:r>
                <a:rPr lang="en-GB" sz="2000" dirty="0" smtClean="0"/>
                <a:t>phenotypic plasticity</a:t>
              </a:r>
              <a:endParaRPr lang="en-GB" sz="2000" dirty="0"/>
            </a:p>
          </p:txBody>
        </p:sp>
        <p:sp>
          <p:nvSpPr>
            <p:cNvPr id="20" name="Right Brace 19"/>
            <p:cNvSpPr/>
            <p:nvPr/>
          </p:nvSpPr>
          <p:spPr>
            <a:xfrm>
              <a:off x="6517100" y="1772816"/>
              <a:ext cx="360040" cy="14400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pic>
          <p:nvPicPr>
            <p:cNvPr id="24" name="Picture 136" descr="DSC0009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9" t="7291"/>
            <a:stretch>
              <a:fillRect/>
            </a:stretch>
          </p:blipFill>
          <p:spPr bwMode="auto">
            <a:xfrm>
              <a:off x="4572884" y="1772816"/>
              <a:ext cx="1886377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5"/>
            <p:cNvGrpSpPr/>
            <p:nvPr/>
          </p:nvGrpSpPr>
          <p:grpSpPr>
            <a:xfrm>
              <a:off x="6877141" y="2227510"/>
              <a:ext cx="1296143" cy="800219"/>
              <a:chOff x="6804249" y="2227510"/>
              <a:chExt cx="1296143" cy="800219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236296" y="2675293"/>
                <a:ext cx="461665" cy="216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vert270" wrap="square" rtlCol="0">
                <a:spAutoFit/>
              </a:bodyPr>
              <a:lstStyle/>
              <a:p>
                <a:endParaRPr lang="en-GB">
                  <a:solidFill>
                    <a:schemeClr val="tx1"/>
                  </a:solidFill>
                  <a:latin typeface="Arial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 rot="5400000">
                <a:off x="7052211" y="1979548"/>
                <a:ext cx="800219" cy="1296143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/>
              <a:p>
                <a:r>
                  <a:rPr lang="en-GB" sz="2000" dirty="0" smtClean="0"/>
                  <a:t>local adaptation</a:t>
                </a:r>
                <a:endParaRPr lang="en-GB" sz="2000" dirty="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2339752" y="4392821"/>
            <a:ext cx="4166715" cy="1440160"/>
            <a:chOff x="2339752" y="3500848"/>
            <a:chExt cx="4166715" cy="1440160"/>
          </a:xfrm>
        </p:grpSpPr>
        <p:sp>
          <p:nvSpPr>
            <p:cNvPr id="9224" name="Text Box 137"/>
            <p:cNvSpPr txBox="1">
              <a:spLocks noChangeArrowheads="1"/>
            </p:cNvSpPr>
            <p:nvPr/>
          </p:nvSpPr>
          <p:spPr bwMode="auto">
            <a:xfrm>
              <a:off x="2339752" y="3500848"/>
              <a:ext cx="2491413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GB" sz="2200" dirty="0" smtClean="0"/>
                <a:t>climate chamber experiment</a:t>
              </a:r>
              <a:r>
                <a:rPr lang="en-GB" sz="2400" dirty="0" smtClean="0"/>
                <a:t>   </a:t>
              </a:r>
              <a:endParaRPr lang="en-GB" sz="2000" dirty="0"/>
            </a:p>
          </p:txBody>
        </p:sp>
        <p:pic>
          <p:nvPicPr>
            <p:cNvPr id="9230" name="Picture 155" descr="CCE_DSC00189_small2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6960" y="3501008"/>
              <a:ext cx="1919507" cy="14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Line 152"/>
          <p:cNvSpPr>
            <a:spLocks noChangeShapeType="1"/>
          </p:cNvSpPr>
          <p:nvPr/>
        </p:nvSpPr>
        <p:spPr bwMode="auto">
          <a:xfrm>
            <a:off x="1907704" y="3947864"/>
            <a:ext cx="360362" cy="77728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scene3d>
            <a:camera prst="orthographicFront">
              <a:rot lat="3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107504" y="1628800"/>
            <a:ext cx="2520280" cy="4567281"/>
            <a:chOff x="-180528" y="2357586"/>
            <a:chExt cx="2520280" cy="4567281"/>
          </a:xfrm>
        </p:grpSpPr>
        <p:grpSp>
          <p:nvGrpSpPr>
            <p:cNvPr id="25" name="Group 24"/>
            <p:cNvGrpSpPr/>
            <p:nvPr/>
          </p:nvGrpSpPr>
          <p:grpSpPr>
            <a:xfrm>
              <a:off x="-180528" y="2357586"/>
              <a:ext cx="2520280" cy="4567281"/>
              <a:chOff x="-36636" y="1772816"/>
              <a:chExt cx="2520280" cy="4567281"/>
            </a:xfrm>
          </p:grpSpPr>
          <p:pic>
            <p:nvPicPr>
              <p:cNvPr id="28" name="Picture 14" descr="E:\Esther\Präsentation_Prüfung am 04.03.2013\Bild Berge\Berge_i_Einzelberg_ohne_Schnittmaske.emf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9380" y="1772816"/>
                <a:ext cx="1466850" cy="4086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feld 9"/>
              <p:cNvSpPr txBox="1"/>
              <p:nvPr/>
            </p:nvSpPr>
            <p:spPr>
              <a:xfrm>
                <a:off x="467420" y="3572816"/>
                <a:ext cx="10390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 smtClean="0"/>
                  <a:t>1800 m</a:t>
                </a:r>
                <a:endParaRPr lang="de-CH" sz="2000" dirty="0"/>
              </a:p>
            </p:txBody>
          </p:sp>
          <p:sp>
            <p:nvSpPr>
              <p:cNvPr id="32" name="Textfeld 14"/>
              <p:cNvSpPr txBox="1"/>
              <p:nvPr/>
            </p:nvSpPr>
            <p:spPr>
              <a:xfrm>
                <a:off x="467544" y="4472816"/>
                <a:ext cx="10390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CH" sz="2000" dirty="0" smtClean="0"/>
                  <a:t>1200 m</a:t>
                </a:r>
                <a:endParaRPr lang="de-CH" sz="2000" dirty="0"/>
              </a:p>
            </p:txBody>
          </p:sp>
          <p:sp>
            <p:nvSpPr>
              <p:cNvPr id="26" name="TextBox 30"/>
              <p:cNvSpPr txBox="1">
                <a:spLocks noChangeArrowheads="1"/>
              </p:cNvSpPr>
              <p:nvPr/>
            </p:nvSpPr>
            <p:spPr bwMode="auto">
              <a:xfrm>
                <a:off x="-36636" y="5909210"/>
                <a:ext cx="2520280" cy="43088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en-GB" sz="2200" dirty="0" smtClean="0"/>
                  <a:t>population origin</a:t>
                </a:r>
                <a:endParaRPr lang="en-GB" sz="2200" dirty="0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5488" y="3797586"/>
              <a:ext cx="781050" cy="1271475"/>
              <a:chOff x="485488" y="3212816"/>
              <a:chExt cx="781050" cy="1271475"/>
            </a:xfrm>
          </p:grpSpPr>
          <p:pic>
            <p:nvPicPr>
              <p:cNvPr id="34" name="Picture 13" descr="E:\Esther\Präsentation_Prüfung am 04.03.2013\Bild Blumen mit Boden\Blumen_vertikal_ohne_Boden_schmal_a.emf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488" y="3212816"/>
                <a:ext cx="781050" cy="371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3" descr="E:\Esther\Präsentation_Prüfung am 04.03.2013\Bild Blumen mit Boden\Blumen_vertikal_ohne_Boden_schmal_a.emf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5488" y="4112816"/>
                <a:ext cx="781050" cy="371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8" name="Text Box 4"/>
          <p:cNvSpPr txBox="1">
            <a:spLocks noChangeArrowheads="1"/>
          </p:cNvSpPr>
          <p:nvPr/>
        </p:nvSpPr>
        <p:spPr bwMode="auto">
          <a:xfrm>
            <a:off x="127826" y="97421"/>
            <a:ext cx="9052686" cy="167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GB" sz="3200" b="1" dirty="0" smtClean="0">
                <a:ea typeface="ＭＳ Ｐゴシック" pitchFamily="34" charset="-128"/>
              </a:rPr>
              <a:t>PhD project: Plant </a:t>
            </a:r>
            <a:r>
              <a:rPr lang="en-GB" sz="3200" b="1" dirty="0">
                <a:ea typeface="ＭＳ Ｐゴシック" pitchFamily="34" charset="-128"/>
              </a:rPr>
              <a:t>population differentiation and climate change: responses of grassland species along an </a:t>
            </a:r>
            <a:r>
              <a:rPr lang="en-GB" sz="3200" b="1" dirty="0" err="1">
                <a:ea typeface="ＭＳ Ｐゴシック" pitchFamily="34" charset="-128"/>
              </a:rPr>
              <a:t>elevational</a:t>
            </a:r>
            <a:r>
              <a:rPr lang="en-GB" sz="3200" b="1" dirty="0">
                <a:ea typeface="ＭＳ Ｐゴシック" pitchFamily="34" charset="-128"/>
              </a:rPr>
              <a:t> </a:t>
            </a:r>
            <a:r>
              <a:rPr lang="en-GB" sz="3200" b="1" dirty="0" smtClean="0">
                <a:ea typeface="ＭＳ Ｐゴシック" pitchFamily="34" charset="-128"/>
              </a:rPr>
              <a:t>gradient </a:t>
            </a:r>
            <a:endParaRPr lang="en-GB" sz="3200" b="1" dirty="0">
              <a:ea typeface="ＭＳ Ｐゴシック" pitchFamily="34" charset="-128"/>
            </a:endParaRPr>
          </a:p>
        </p:txBody>
      </p:sp>
      <p:pic>
        <p:nvPicPr>
          <p:cNvPr id="6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6525344"/>
            <a:ext cx="745174" cy="188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" descr="eth_logo_d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62" y="6437088"/>
            <a:ext cx="1450403" cy="3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19"/>
          <a:stretch>
            <a:fillRect/>
          </a:stretch>
        </p:blipFill>
        <p:spPr bwMode="auto">
          <a:xfrm>
            <a:off x="6444208" y="6401152"/>
            <a:ext cx="965414" cy="413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4262" y="6507360"/>
            <a:ext cx="38589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Frei et al. (2014) </a:t>
            </a:r>
            <a:r>
              <a:rPr lang="en-GB" sz="1400" i="1" dirty="0" smtClean="0"/>
              <a:t>Global Change Biology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3709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077" y="2880320"/>
            <a:ext cx="5052053" cy="3789040"/>
          </a:xfrm>
          <a:prstGeom prst="rect">
            <a:avLst/>
          </a:prstGeom>
        </p:spPr>
      </p:pic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251520" y="188640"/>
            <a:ext cx="8645312" cy="1368152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pPr algn="ctr">
              <a:spcBef>
                <a:spcPct val="100000"/>
              </a:spcBef>
            </a:pPr>
            <a:r>
              <a:rPr lang="en-US" sz="3000" b="1" dirty="0" smtClean="0">
                <a:solidFill>
                  <a:schemeClr val="tx2"/>
                </a:solidFill>
              </a:rPr>
              <a:t>G-TREE project SLF: Global </a:t>
            </a:r>
            <a:r>
              <a:rPr lang="en-US" sz="3000" b="1" dirty="0" err="1" smtClean="0">
                <a:solidFill>
                  <a:schemeClr val="tx2"/>
                </a:solidFill>
              </a:rPr>
              <a:t>Treeline</a:t>
            </a:r>
            <a:r>
              <a:rPr lang="en-US" sz="3000" b="1" dirty="0" smtClean="0">
                <a:solidFill>
                  <a:schemeClr val="tx2"/>
                </a:solidFill>
              </a:rPr>
              <a:t> Range Expansion Experiment</a:t>
            </a:r>
            <a:endParaRPr lang="en-US" sz="3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6" y="2227665"/>
            <a:ext cx="3396233" cy="2547175"/>
          </a:xfrm>
          <a:prstGeom prst="rect">
            <a:avLst/>
          </a:prstGeom>
        </p:spPr>
      </p:pic>
      <p:pic>
        <p:nvPicPr>
          <p:cNvPr id="2051" name="Picture 3" descr="H:\G-TREE\Presentation\IMG_000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6859" y="2394590"/>
            <a:ext cx="2693613" cy="202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://www.br.de/themen/wissen/naturpark-steinwald120%7E_v-image512_-6a0b0d9618fb94fd9ee05a84a1099a13ec9d3321.jpg?version=133978725966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59062" y="2174580"/>
            <a:ext cx="877034" cy="144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877272"/>
            <a:ext cx="14287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395536" y="1484784"/>
            <a:ext cx="8645312" cy="564908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0"/>
          <a:lstStyle/>
          <a:p>
            <a:pPr algn="ctr">
              <a:spcBef>
                <a:spcPct val="100000"/>
              </a:spcBef>
            </a:pPr>
            <a:r>
              <a:rPr lang="en-GB" sz="2800" dirty="0" smtClean="0">
                <a:sym typeface="Wingdings" pitchFamily="2" charset="2"/>
              </a:rPr>
              <a:t></a:t>
            </a:r>
            <a:r>
              <a:rPr lang="en-GB" sz="2800" dirty="0" smtClean="0"/>
              <a:t> substrate </a:t>
            </a:r>
            <a:r>
              <a:rPr lang="en-GB" sz="2800" dirty="0"/>
              <a:t>and seed limitations on range </a:t>
            </a:r>
            <a:r>
              <a:rPr lang="en-GB" sz="2800" dirty="0" smtClean="0"/>
              <a:t>expansion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25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Box 4"/>
          <p:cNvSpPr txBox="1">
            <a:spLocks noChangeArrowheads="1"/>
          </p:cNvSpPr>
          <p:nvPr/>
        </p:nvSpPr>
        <p:spPr bwMode="auto">
          <a:xfrm>
            <a:off x="35496" y="532722"/>
            <a:ext cx="9052686" cy="592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3200" b="1" dirty="0" smtClean="0">
                <a:ea typeface="ＭＳ Ｐゴシック" pitchFamily="34" charset="-128"/>
              </a:rPr>
              <a:t>Plant populations &amp; climate change</a:t>
            </a:r>
            <a:endParaRPr lang="en-US" sz="3200" i="1" dirty="0">
              <a:ea typeface="ＭＳ Ｐゴシック" pitchFamily="34" charset="-128"/>
            </a:endParaRPr>
          </a:p>
        </p:txBody>
      </p:sp>
      <p:pic>
        <p:nvPicPr>
          <p:cNvPr id="23554" name="Picture 2" descr="http://annebjorkman.com/wp-content/gallery/ellesmere-island/_DSC4039_250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472" y="0"/>
            <a:ext cx="9525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5496" y="476672"/>
            <a:ext cx="9052686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3200" b="1" dirty="0" err="1" smtClean="0">
                <a:ea typeface="ＭＳ Ｐゴシック" pitchFamily="34" charset="-128"/>
              </a:rPr>
              <a:t>PostDoc</a:t>
            </a:r>
            <a:r>
              <a:rPr lang="en-US" sz="3200" b="1" dirty="0" smtClean="0">
                <a:ea typeface="ＭＳ Ｐゴシック" pitchFamily="34" charset="-128"/>
              </a:rPr>
              <a:t>: Climate change effects on High Arctic tundra species</a:t>
            </a:r>
            <a:endParaRPr lang="en-US" sz="3200" i="1" dirty="0">
              <a:ea typeface="ＭＳ Ｐゴシック" pitchFamily="34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16216" y="650325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Photo: Anne Bjorkman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66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74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970991" y="44624"/>
            <a:ext cx="8105210" cy="64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36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G-TREE experiment </a:t>
            </a:r>
            <a:r>
              <a:rPr lang="en-US" sz="3600" b="1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Stillberg</a:t>
            </a:r>
            <a:endParaRPr lang="en-US" sz="36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888184" y="1715031"/>
            <a:ext cx="8148312" cy="337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lnSpc>
                <a:spcPct val="200000"/>
              </a:lnSpc>
              <a:buBlip>
                <a:blip r:embed="rId6"/>
              </a:buBlip>
            </a:pPr>
            <a:r>
              <a:rPr lang="en-US" b="1" dirty="0" smtClean="0">
                <a:latin typeface="Levenim MT" pitchFamily="2" charset="-79"/>
                <a:cs typeface="Levenim MT" pitchFamily="2" charset="-79"/>
              </a:rPr>
              <a:t>3 elevations</a:t>
            </a:r>
            <a:r>
              <a:rPr lang="en-US" dirty="0" smtClean="0">
                <a:latin typeface="Levenim MT" pitchFamily="2" charset="-79"/>
                <a:cs typeface="Levenim MT" pitchFamily="2" charset="-79"/>
              </a:rPr>
              <a:t>: </a:t>
            </a:r>
            <a:r>
              <a:rPr lang="en-US" u="sng" dirty="0" smtClean="0">
                <a:latin typeface="Levenim MT" pitchFamily="2" charset="-79"/>
                <a:cs typeface="Levenim MT" pitchFamily="2" charset="-79"/>
              </a:rPr>
              <a:t>F</a:t>
            </a:r>
            <a:r>
              <a:rPr lang="en-US" dirty="0" smtClean="0">
                <a:latin typeface="Levenim MT" pitchFamily="2" charset="-79"/>
                <a:cs typeface="Levenim MT" pitchFamily="2" charset="-79"/>
              </a:rPr>
              <a:t> (forest), </a:t>
            </a:r>
            <a:r>
              <a:rPr lang="en-US" u="sng" dirty="0" smtClean="0">
                <a:latin typeface="Levenim MT" pitchFamily="2" charset="-79"/>
                <a:cs typeface="Levenim MT" pitchFamily="2" charset="-79"/>
              </a:rPr>
              <a:t>T</a:t>
            </a:r>
            <a:r>
              <a:rPr lang="en-US" dirty="0" smtClean="0">
                <a:latin typeface="Levenim MT" pitchFamily="2" charset="-79"/>
                <a:cs typeface="Levenim MT" pitchFamily="2" charset="-79"/>
              </a:rPr>
              <a:t> (</a:t>
            </a:r>
            <a:r>
              <a:rPr lang="en-US" dirty="0" err="1" smtClean="0">
                <a:latin typeface="Levenim MT" pitchFamily="2" charset="-79"/>
                <a:cs typeface="Levenim MT" pitchFamily="2" charset="-79"/>
              </a:rPr>
              <a:t>treeline</a:t>
            </a:r>
            <a:r>
              <a:rPr lang="en-US" dirty="0" smtClean="0">
                <a:latin typeface="Levenim MT" pitchFamily="2" charset="-79"/>
                <a:cs typeface="Levenim MT" pitchFamily="2" charset="-79"/>
              </a:rPr>
              <a:t>), </a:t>
            </a:r>
            <a:r>
              <a:rPr lang="en-US" u="sng" dirty="0" smtClean="0">
                <a:latin typeface="Levenim MT" pitchFamily="2" charset="-79"/>
                <a:cs typeface="Levenim MT" pitchFamily="2" charset="-79"/>
              </a:rPr>
              <a:t>A</a:t>
            </a:r>
            <a:r>
              <a:rPr lang="en-US" dirty="0" smtClean="0">
                <a:latin typeface="Levenim MT" pitchFamily="2" charset="-79"/>
                <a:cs typeface="Levenim MT" pitchFamily="2" charset="-79"/>
              </a:rPr>
              <a:t> (alpine tundra)</a:t>
            </a:r>
            <a:endParaRPr lang="en-GB" dirty="0">
              <a:latin typeface="Levenim MT" pitchFamily="2" charset="-79"/>
              <a:cs typeface="Levenim MT" pitchFamily="2" charset="-79"/>
            </a:endParaRPr>
          </a:p>
          <a:p>
            <a:pPr marL="342900" indent="-342900" eaLnBrk="1" hangingPunct="1">
              <a:lnSpc>
                <a:spcPct val="200000"/>
              </a:lnSpc>
              <a:buBlip>
                <a:blip r:embed="rId6"/>
              </a:buBlip>
            </a:pPr>
            <a:r>
              <a:rPr lang="en-GB" b="1" dirty="0" smtClean="0">
                <a:latin typeface="Levenim MT" pitchFamily="2" charset="-79"/>
                <a:cs typeface="Levenim MT" pitchFamily="2" charset="-79"/>
              </a:rPr>
              <a:t>2 species: 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>European larch</a:t>
            </a:r>
            <a:r>
              <a:rPr lang="en-GB" b="1" dirty="0" smtClean="0">
                <a:latin typeface="Levenim MT" pitchFamily="2" charset="-79"/>
                <a:cs typeface="Levenim MT" pitchFamily="2" charset="-79"/>
              </a:rPr>
              <a:t> </a:t>
            </a:r>
            <a:r>
              <a:rPr lang="en-GB" sz="1600" i="1" dirty="0" smtClean="0">
                <a:latin typeface="Levenim MT" pitchFamily="2" charset="-79"/>
                <a:cs typeface="Levenim MT" pitchFamily="2" charset="-79"/>
              </a:rPr>
              <a:t>(</a:t>
            </a:r>
            <a:r>
              <a:rPr lang="en-GB" sz="1600" i="1" dirty="0" err="1" smtClean="0">
                <a:latin typeface="Levenim MT" pitchFamily="2" charset="-79"/>
                <a:cs typeface="Levenim MT" pitchFamily="2" charset="-79"/>
              </a:rPr>
              <a:t>Larix</a:t>
            </a:r>
            <a:r>
              <a:rPr lang="en-GB" sz="1600" i="1" dirty="0" smtClean="0">
                <a:latin typeface="Levenim MT" pitchFamily="2" charset="-79"/>
                <a:cs typeface="Levenim MT" pitchFamily="2" charset="-79"/>
              </a:rPr>
              <a:t> decidua)</a:t>
            </a:r>
            <a:r>
              <a:rPr lang="en-GB" sz="1600" dirty="0" smtClean="0">
                <a:latin typeface="Levenim MT" pitchFamily="2" charset="-79"/>
                <a:cs typeface="Levenim MT" pitchFamily="2" charset="-79"/>
              </a:rPr>
              <a:t>, 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>Norway spruce </a:t>
            </a:r>
            <a:r>
              <a:rPr lang="en-GB" sz="1600" i="1" dirty="0" smtClean="0">
                <a:latin typeface="Levenim MT" pitchFamily="2" charset="-79"/>
                <a:cs typeface="Levenim MT" pitchFamily="2" charset="-79"/>
              </a:rPr>
              <a:t>(</a:t>
            </a:r>
            <a:r>
              <a:rPr lang="en-GB" sz="1600" i="1" dirty="0" err="1" smtClean="0">
                <a:latin typeface="Levenim MT" pitchFamily="2" charset="-79"/>
                <a:cs typeface="Levenim MT" pitchFamily="2" charset="-79"/>
              </a:rPr>
              <a:t>Picea</a:t>
            </a:r>
            <a:r>
              <a:rPr lang="en-GB" sz="1600" i="1" dirty="0" smtClean="0">
                <a:latin typeface="Levenim MT" pitchFamily="2" charset="-79"/>
                <a:cs typeface="Levenim MT" pitchFamily="2" charset="-79"/>
              </a:rPr>
              <a:t> </a:t>
            </a:r>
            <a:r>
              <a:rPr lang="en-GB" sz="1600" i="1" dirty="0" err="1" smtClean="0">
                <a:latin typeface="Levenim MT" pitchFamily="2" charset="-79"/>
                <a:cs typeface="Levenim MT" pitchFamily="2" charset="-79"/>
              </a:rPr>
              <a:t>abies</a:t>
            </a:r>
            <a:r>
              <a:rPr lang="en-GB" sz="1600" i="1" dirty="0">
                <a:latin typeface="Levenim MT" pitchFamily="2" charset="-79"/>
                <a:cs typeface="Levenim MT" pitchFamily="2" charset="-79"/>
              </a:rPr>
              <a:t>)</a:t>
            </a:r>
            <a:endParaRPr lang="en-GB" sz="1600" dirty="0" smtClean="0">
              <a:latin typeface="Levenim MT" pitchFamily="2" charset="-79"/>
              <a:cs typeface="Levenim MT" pitchFamily="2" charset="-79"/>
            </a:endParaRPr>
          </a:p>
          <a:p>
            <a:pPr marL="342900" indent="-342900" eaLnBrk="1" hangingPunct="1">
              <a:lnSpc>
                <a:spcPct val="200000"/>
              </a:lnSpc>
              <a:buBlip>
                <a:blip r:embed="rId6"/>
              </a:buBlip>
            </a:pPr>
            <a:r>
              <a:rPr lang="en-GB" b="1" dirty="0" smtClean="0">
                <a:latin typeface="Levenim MT" pitchFamily="2" charset="-79"/>
                <a:cs typeface="Levenim MT" pitchFamily="2" charset="-79"/>
              </a:rPr>
              <a:t>2 provenances: </a:t>
            </a:r>
            <a:r>
              <a:rPr lang="en-GB" u="sng" dirty="0" smtClean="0">
                <a:latin typeface="Levenim MT" pitchFamily="2" charset="-79"/>
                <a:cs typeface="Levenim MT" pitchFamily="2" charset="-79"/>
              </a:rPr>
              <a:t>low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> and </a:t>
            </a:r>
            <a:r>
              <a:rPr lang="en-GB" u="sng" dirty="0" smtClean="0">
                <a:latin typeface="Levenim MT" pitchFamily="2" charset="-79"/>
                <a:cs typeface="Levenim MT" pitchFamily="2" charset="-79"/>
              </a:rPr>
              <a:t>high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> elevation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1200"/>
              </a:spcBef>
              <a:buBlip>
                <a:blip r:embed="rId6"/>
              </a:buBlip>
            </a:pPr>
            <a:r>
              <a:rPr lang="en-GB" b="1" dirty="0" smtClean="0">
                <a:latin typeface="Levenim MT" pitchFamily="2" charset="-79"/>
                <a:cs typeface="Levenim MT" pitchFamily="2" charset="-79"/>
              </a:rPr>
              <a:t>3 </a:t>
            </a:r>
            <a:r>
              <a:rPr lang="en-GB" b="1" dirty="0">
                <a:latin typeface="Levenim MT" pitchFamily="2" charset="-79"/>
                <a:cs typeface="Levenim MT" pitchFamily="2" charset="-79"/>
              </a:rPr>
              <a:t>treatments</a:t>
            </a:r>
            <a:r>
              <a:rPr lang="en-GB" dirty="0">
                <a:latin typeface="Levenim MT" pitchFamily="2" charset="-79"/>
                <a:cs typeface="Levenim MT" pitchFamily="2" charset="-79"/>
              </a:rPr>
              <a:t>: </a:t>
            </a:r>
            <a:r>
              <a:rPr lang="en-GB" u="sng" dirty="0" smtClean="0">
                <a:latin typeface="Levenim MT" pitchFamily="2" charset="-79"/>
                <a:cs typeface="Levenim MT" pitchFamily="2" charset="-79"/>
              </a:rPr>
              <a:t>seeding (2 levels)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>, </a:t>
            </a:r>
            <a:r>
              <a:rPr lang="en-GB" u="sng" dirty="0" smtClean="0">
                <a:latin typeface="Levenim MT" pitchFamily="2" charset="-79"/>
                <a:cs typeface="Levenim MT" pitchFamily="2" charset="-79"/>
              </a:rPr>
              <a:t>scarification (2 levels), 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/>
            </a:r>
            <a:br>
              <a:rPr lang="en-GB" dirty="0" smtClean="0">
                <a:latin typeface="Levenim MT" pitchFamily="2" charset="-79"/>
                <a:cs typeface="Levenim MT" pitchFamily="2" charset="-79"/>
              </a:rPr>
            </a:br>
            <a:r>
              <a:rPr lang="en-GB" u="sng" dirty="0" smtClean="0">
                <a:latin typeface="Levenim MT" pitchFamily="2" charset="-79"/>
                <a:cs typeface="Levenim MT" pitchFamily="2" charset="-79"/>
              </a:rPr>
              <a:t>herbivore </a:t>
            </a:r>
            <a:r>
              <a:rPr lang="en-GB" u="sng" dirty="0" err="1" smtClean="0">
                <a:latin typeface="Levenim MT" pitchFamily="2" charset="-79"/>
                <a:cs typeface="Levenim MT" pitchFamily="2" charset="-79"/>
              </a:rPr>
              <a:t>exclosure</a:t>
            </a:r>
            <a:r>
              <a:rPr lang="en-GB" u="sng" dirty="0" smtClean="0">
                <a:latin typeface="Levenim MT" pitchFamily="2" charset="-79"/>
                <a:cs typeface="Levenim MT" pitchFamily="2" charset="-79"/>
              </a:rPr>
              <a:t> 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>(2 levels)</a:t>
            </a:r>
          </a:p>
          <a:p>
            <a:pPr marL="342900" indent="-342900" eaLnBrk="1" hangingPunct="1">
              <a:lnSpc>
                <a:spcPct val="200000"/>
              </a:lnSpc>
              <a:buBlip>
                <a:blip r:embed="rId6"/>
              </a:buBlip>
            </a:pPr>
            <a:r>
              <a:rPr lang="en-GB" b="1" dirty="0" smtClean="0">
                <a:latin typeface="Levenim MT" pitchFamily="2" charset="-79"/>
                <a:cs typeface="Levenim MT" pitchFamily="2" charset="-79"/>
              </a:rPr>
              <a:t>2 </a:t>
            </a:r>
            <a:r>
              <a:rPr lang="en-GB" b="1" dirty="0">
                <a:latin typeface="Levenim MT" pitchFamily="2" charset="-79"/>
                <a:cs typeface="Levenim MT" pitchFamily="2" charset="-79"/>
              </a:rPr>
              <a:t>years of </a:t>
            </a:r>
            <a:r>
              <a:rPr lang="en-GB" b="1" dirty="0" smtClean="0">
                <a:latin typeface="Levenim MT" pitchFamily="2" charset="-79"/>
                <a:cs typeface="Levenim MT" pitchFamily="2" charset="-79"/>
              </a:rPr>
              <a:t>seeding</a:t>
            </a:r>
            <a:r>
              <a:rPr lang="en-GB" dirty="0" smtClean="0">
                <a:latin typeface="Levenim MT" pitchFamily="2" charset="-79"/>
                <a:cs typeface="Levenim MT" pitchFamily="2" charset="-79"/>
              </a:rPr>
              <a:t>: 2013 and 2014</a:t>
            </a:r>
            <a:endParaRPr lang="en-GB" dirty="0">
              <a:latin typeface="Levenim MT" pitchFamily="2" charset="-79"/>
              <a:cs typeface="Levenim MT" pitchFamily="2" charset="-79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2877821" y="1052736"/>
            <a:ext cx="4291560" cy="56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 smtClean="0">
                <a:latin typeface="Levenim MT" pitchFamily="2" charset="-79"/>
                <a:ea typeface="ＭＳ Ｐゴシック" pitchFamily="34" charset="-128"/>
                <a:cs typeface="Levenim MT" pitchFamily="2" charset="-79"/>
              </a:rPr>
              <a:t>3 levels of participation</a:t>
            </a:r>
            <a:endParaRPr lang="en-US" sz="2800" dirty="0">
              <a:latin typeface="Levenim MT" pitchFamily="2" charset="-79"/>
              <a:ea typeface="ＭＳ Ｐゴシック" pitchFamily="34" charset="-128"/>
              <a:cs typeface="Levenim MT" pitchFamily="2" charset="-79"/>
            </a:endParaRPr>
          </a:p>
        </p:txBody>
      </p:sp>
      <p:grpSp>
        <p:nvGrpSpPr>
          <p:cNvPr id="14" name="Gruppo 13"/>
          <p:cNvGrpSpPr/>
          <p:nvPr/>
        </p:nvGrpSpPr>
        <p:grpSpPr>
          <a:xfrm>
            <a:off x="1015032" y="5171480"/>
            <a:ext cx="7888856" cy="1413026"/>
            <a:chOff x="1015032" y="5113516"/>
            <a:chExt cx="7888856" cy="1413026"/>
          </a:xfrm>
        </p:grpSpPr>
        <p:pic>
          <p:nvPicPr>
            <p:cNvPr id="4098" name="Picture 2" descr="C:\Users\Giulietta\Google Drive\DOTTORATO\Davos\presentazione\G-Tree\foto\IMG_177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4485" y="5113517"/>
              <a:ext cx="1871910" cy="1405037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Giulietta\Google Drive\DOTTORATO\Davos\presentazione\G-Tree\foto\germogli\DSC_0459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" t="19684" r="1006" b="16450"/>
            <a:stretch/>
          </p:blipFill>
          <p:spPr bwMode="auto">
            <a:xfrm>
              <a:off x="3019078" y="5113516"/>
              <a:ext cx="1875358" cy="1397048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Giulietta\Google Drive\DOTTORATO\Davos\presentazione\G-Tree\foto\germogli\DSC_0529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9" r="8929"/>
            <a:stretch/>
          </p:blipFill>
          <p:spPr bwMode="auto">
            <a:xfrm>
              <a:off x="7031978" y="5113516"/>
              <a:ext cx="1871910" cy="1405037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Giulietta\Google Drive\DOTTORATO\Davos\presentazione\G-Tree\foto\Immagine1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032" y="5121505"/>
              <a:ext cx="1871910" cy="1405037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" name="Connettore 1 12"/>
          <p:cNvCxnSpPr/>
          <p:nvPr/>
        </p:nvCxnSpPr>
        <p:spPr>
          <a:xfrm>
            <a:off x="3121319" y="1590469"/>
            <a:ext cx="3804554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47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79512" y="-46608"/>
            <a:ext cx="8568952" cy="81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50000"/>
            </a:pPr>
            <a:r>
              <a:rPr lang="en-US" sz="3600" b="1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Study Area</a:t>
            </a:r>
            <a:endParaRPr lang="en-US" sz="360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2967144" y="2028753"/>
            <a:ext cx="5616029" cy="4328161"/>
            <a:chOff x="1636203" y="2420888"/>
            <a:chExt cx="4952022" cy="3816424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C9D5DB"/>
                </a:clrFrom>
                <a:clrTo>
                  <a:srgbClr val="C9D5D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29" t="30883" r="26880" b="15120"/>
            <a:stretch/>
          </p:blipFill>
          <p:spPr bwMode="auto">
            <a:xfrm>
              <a:off x="1636203" y="2420888"/>
              <a:ext cx="4952022" cy="3816424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2" name="Ovale 3"/>
            <p:cNvSpPr/>
            <p:nvPr/>
          </p:nvSpPr>
          <p:spPr>
            <a:xfrm>
              <a:off x="4310527" y="4184060"/>
              <a:ext cx="180000" cy="180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" name="Rettangolo 9"/>
            <p:cNvSpPr/>
            <p:nvPr/>
          </p:nvSpPr>
          <p:spPr>
            <a:xfrm>
              <a:off x="3632176" y="3794038"/>
              <a:ext cx="360000" cy="360000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12"/>
            <p:cNvSpPr/>
            <p:nvPr/>
          </p:nvSpPr>
          <p:spPr>
            <a:xfrm>
              <a:off x="3141235" y="5052652"/>
              <a:ext cx="360000" cy="360000"/>
            </a:xfrm>
            <a:prstGeom prst="rect">
              <a:avLst/>
            </a:prstGeom>
            <a:noFill/>
            <a:ln w="28575">
              <a:solidFill>
                <a:srgbClr val="250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Rettangolo 6"/>
            <p:cNvSpPr/>
            <p:nvPr/>
          </p:nvSpPr>
          <p:spPr>
            <a:xfrm>
              <a:off x="4499629" y="3115687"/>
              <a:ext cx="360000" cy="360000"/>
            </a:xfrm>
            <a:prstGeom prst="rect">
              <a:avLst/>
            </a:prstGeom>
            <a:noFill/>
            <a:ln w="2857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Text Box 13"/>
            <p:cNvSpPr txBox="1">
              <a:spLocks noChangeArrowheads="1"/>
            </p:cNvSpPr>
            <p:nvPr/>
          </p:nvSpPr>
          <p:spPr bwMode="auto">
            <a:xfrm>
              <a:off x="4556936" y="4151847"/>
              <a:ext cx="1147190" cy="27138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400" dirty="0">
                  <a:latin typeface="Calibri" pitchFamily="34" charset="0"/>
                  <a:cs typeface="Arial" pitchFamily="34" charset="0"/>
                </a:rPr>
                <a:t>climate station</a:t>
              </a:r>
            </a:p>
          </p:txBody>
        </p:sp>
        <p:sp>
          <p:nvSpPr>
            <p:cNvPr id="27" name="CasellaDiTesto 10"/>
            <p:cNvSpPr txBox="1"/>
            <p:nvPr/>
          </p:nvSpPr>
          <p:spPr>
            <a:xfrm>
              <a:off x="2031432" y="3582022"/>
              <a:ext cx="1446103" cy="5699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 smtClean="0">
                  <a:latin typeface="Levenim MT" pitchFamily="2" charset="-79"/>
                  <a:cs typeface="Levenim MT" pitchFamily="2" charset="-79"/>
                </a:rPr>
                <a:t>Treeline</a:t>
              </a:r>
              <a:r>
                <a:rPr lang="it-IT" dirty="0" smtClean="0">
                  <a:latin typeface="Levenim MT" pitchFamily="2" charset="-79"/>
                  <a:cs typeface="Levenim MT" pitchFamily="2" charset="-79"/>
                </a:rPr>
                <a:t> Site 2100 m </a:t>
              </a:r>
              <a:r>
                <a:rPr lang="it-IT" dirty="0" err="1" smtClean="0">
                  <a:latin typeface="Levenim MT" pitchFamily="2" charset="-79"/>
                  <a:cs typeface="Levenim MT" pitchFamily="2" charset="-79"/>
                </a:rPr>
                <a:t>a.s.l</a:t>
              </a:r>
              <a:r>
                <a:rPr lang="it-IT" dirty="0" smtClean="0">
                  <a:latin typeface="Levenim MT" pitchFamily="2" charset="-79"/>
                  <a:cs typeface="Levenim MT" pitchFamily="2" charset="-79"/>
                </a:rPr>
                <a:t>.</a:t>
              </a:r>
              <a:endParaRPr lang="it-IT" dirty="0">
                <a:latin typeface="Levenim MT" pitchFamily="2" charset="-79"/>
                <a:cs typeface="Levenim MT" pitchFamily="2" charset="-79"/>
              </a:endParaRPr>
            </a:p>
          </p:txBody>
        </p:sp>
        <p:sp>
          <p:nvSpPr>
            <p:cNvPr id="28" name="CasellaDiTesto 13"/>
            <p:cNvSpPr txBox="1"/>
            <p:nvPr/>
          </p:nvSpPr>
          <p:spPr>
            <a:xfrm>
              <a:off x="3602367" y="5033384"/>
              <a:ext cx="1526016" cy="5699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501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smtClean="0">
                  <a:latin typeface="Levenim MT" pitchFamily="2" charset="-79"/>
                  <a:cs typeface="Levenim MT" pitchFamily="2" charset="-79"/>
                </a:rPr>
                <a:t>Alpine Site 2390 m a.s.l.</a:t>
              </a:r>
              <a:endParaRPr lang="it-IT" dirty="0">
                <a:latin typeface="Levenim MT" pitchFamily="2" charset="-79"/>
                <a:cs typeface="Levenim MT" pitchFamily="2" charset="-79"/>
              </a:endParaRPr>
            </a:p>
          </p:txBody>
        </p:sp>
        <p:sp>
          <p:nvSpPr>
            <p:cNvPr id="29" name="CasellaDiTesto 7"/>
            <p:cNvSpPr txBox="1"/>
            <p:nvPr/>
          </p:nvSpPr>
          <p:spPr>
            <a:xfrm>
              <a:off x="2949838" y="2756270"/>
              <a:ext cx="1420181" cy="5699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66FF3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smtClean="0">
                  <a:latin typeface="Levenim MT" pitchFamily="2" charset="-79"/>
                  <a:cs typeface="Levenim MT" pitchFamily="2" charset="-79"/>
                </a:rPr>
                <a:t>Forest Site 1930 m a.s.l.</a:t>
              </a:r>
              <a:endParaRPr lang="it-IT" dirty="0">
                <a:latin typeface="Levenim MT" pitchFamily="2" charset="-79"/>
                <a:cs typeface="Levenim MT" pitchFamily="2" charset="-79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2761852" cy="1808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0798" y="1407240"/>
            <a:ext cx="1116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Davos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8015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7" descr="mZzSPLM.jpg"/>
          <p:cNvPicPr>
            <a:picLocks noChangeAspect="1"/>
          </p:cNvPicPr>
          <p:nvPr/>
        </p:nvPicPr>
        <p:blipFill>
          <a:blip r:embed="rId3">
            <a:lum bright="-2000"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100811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Stillberg Afforestation</a:t>
            </a:r>
            <a:br>
              <a:rPr lang="en-US" altLang="en-US" sz="2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en-US" sz="2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Davos, Switzerland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4919663" y="3759200"/>
            <a:ext cx="146050" cy="127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sz="1400" dirty="0">
              <a:solidFill>
                <a:srgbClr val="C00000"/>
              </a:solidFill>
            </a:endParaRPr>
          </a:p>
        </p:txBody>
      </p:sp>
      <p:sp>
        <p:nvSpPr>
          <p:cNvPr id="6151" name="Text Box 13"/>
          <p:cNvSpPr txBox="1">
            <a:spLocks noChangeArrowheads="1"/>
          </p:cNvSpPr>
          <p:nvPr/>
        </p:nvSpPr>
        <p:spPr bwMode="auto">
          <a:xfrm>
            <a:off x="4322763" y="3876675"/>
            <a:ext cx="1458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>
                <a:solidFill>
                  <a:schemeClr val="bg1"/>
                </a:solidFill>
                <a:latin typeface="Calibri" pitchFamily="34" charset="0"/>
                <a:cs typeface="Arial" pitchFamily="34" charset="0"/>
              </a:rPr>
              <a:t>climate station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9400" y="5967413"/>
            <a:ext cx="5233988" cy="701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n-lt"/>
              </a:rPr>
              <a:t>Long-term afforestation research area: </a:t>
            </a:r>
          </a:p>
          <a:p>
            <a:pPr marL="342900" indent="-3429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chemeClr val="bg1"/>
                </a:solidFill>
                <a:latin typeface="+mn-lt"/>
              </a:rPr>
              <a:t>92,000 trees of 3 treeline species planted in 1975</a:t>
            </a:r>
          </a:p>
        </p:txBody>
      </p:sp>
      <p:sp>
        <p:nvSpPr>
          <p:cNvPr id="8" name="Rettangolo 6"/>
          <p:cNvSpPr/>
          <p:nvPr/>
        </p:nvSpPr>
        <p:spPr>
          <a:xfrm>
            <a:off x="5652120" y="4955141"/>
            <a:ext cx="360000" cy="360000"/>
          </a:xfrm>
          <a:prstGeom prst="rect">
            <a:avLst/>
          </a:prstGeom>
          <a:noFill/>
          <a:ln w="28575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9"/>
          <p:cNvSpPr/>
          <p:nvPr/>
        </p:nvSpPr>
        <p:spPr>
          <a:xfrm>
            <a:off x="6348772" y="3680594"/>
            <a:ext cx="360000" cy="3600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12"/>
          <p:cNvSpPr/>
          <p:nvPr/>
        </p:nvSpPr>
        <p:spPr>
          <a:xfrm>
            <a:off x="7380312" y="1340768"/>
            <a:ext cx="360040" cy="360040"/>
          </a:xfrm>
          <a:prstGeom prst="rect">
            <a:avLst/>
          </a:prstGeom>
          <a:noFill/>
          <a:ln w="28575">
            <a:solidFill>
              <a:srgbClr val="250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7064734" y="3643532"/>
            <a:ext cx="1872208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>
                <a:latin typeface="Levenim MT" pitchFamily="2" charset="-79"/>
                <a:cs typeface="Levenim MT" pitchFamily="2" charset="-79"/>
              </a:rPr>
              <a:t>Treeline</a:t>
            </a:r>
            <a:r>
              <a:rPr lang="it-IT" dirty="0" smtClean="0">
                <a:latin typeface="Levenim MT" pitchFamily="2" charset="-79"/>
                <a:cs typeface="Levenim MT" pitchFamily="2" charset="-79"/>
              </a:rPr>
              <a:t> Site 2100 m </a:t>
            </a:r>
            <a:r>
              <a:rPr lang="it-IT" dirty="0" err="1" smtClean="0">
                <a:latin typeface="Levenim MT" pitchFamily="2" charset="-79"/>
                <a:cs typeface="Levenim MT" pitchFamily="2" charset="-79"/>
              </a:rPr>
              <a:t>a.s.l</a:t>
            </a:r>
            <a:r>
              <a:rPr lang="it-IT" dirty="0" smtClean="0">
                <a:latin typeface="Levenim MT" pitchFamily="2" charset="-79"/>
                <a:cs typeface="Levenim MT" pitchFamily="2" charset="-79"/>
              </a:rPr>
              <a:t>.</a:t>
            </a:r>
            <a:endParaRPr lang="it-IT" dirty="0">
              <a:latin typeface="Levenim MT" pitchFamily="2" charset="-79"/>
              <a:cs typeface="Levenim MT" pitchFamily="2" charset="-79"/>
            </a:endParaRPr>
          </a:p>
        </p:txBody>
      </p:sp>
      <p:sp>
        <p:nvSpPr>
          <p:cNvPr id="12" name="CasellaDiTesto 13"/>
          <p:cNvSpPr txBox="1"/>
          <p:nvPr/>
        </p:nvSpPr>
        <p:spPr>
          <a:xfrm>
            <a:off x="5160640" y="1045648"/>
            <a:ext cx="1872208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2501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Levenim MT" pitchFamily="2" charset="-79"/>
                <a:cs typeface="Levenim MT" pitchFamily="2" charset="-79"/>
              </a:rPr>
              <a:t>Alpine Site 2390 m a.s.l.</a:t>
            </a:r>
            <a:endParaRPr lang="it-IT" dirty="0">
              <a:latin typeface="Levenim MT" pitchFamily="2" charset="-79"/>
              <a:cs typeface="Levenim MT" pitchFamily="2" charset="-79"/>
            </a:endParaRPr>
          </a:p>
        </p:txBody>
      </p:sp>
      <p:sp>
        <p:nvSpPr>
          <p:cNvPr id="15" name="CasellaDiTesto 7"/>
          <p:cNvSpPr txBox="1"/>
          <p:nvPr/>
        </p:nvSpPr>
        <p:spPr>
          <a:xfrm>
            <a:off x="6548804" y="4955141"/>
            <a:ext cx="1872208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66FF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Levenim MT" pitchFamily="2" charset="-79"/>
                <a:cs typeface="Levenim MT" pitchFamily="2" charset="-79"/>
              </a:rPr>
              <a:t>Forest Site 1930 m a.s.l.</a:t>
            </a:r>
            <a:endParaRPr lang="it-IT" dirty="0">
              <a:latin typeface="Levenim MT" pitchFamily="2" charset="-79"/>
              <a:cs typeface="Levenim M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46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899592" y="-46608"/>
            <a:ext cx="7848872" cy="81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50000"/>
            </a:pPr>
            <a:r>
              <a:rPr lang="en-US" sz="3600" b="1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Site F – 1950 m </a:t>
            </a:r>
            <a:r>
              <a:rPr lang="en-US" sz="3600" b="1" dirty="0" err="1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a.s.l</a:t>
            </a:r>
            <a:r>
              <a:rPr lang="en-US" sz="3600" b="1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sz="360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6173806" y="1337952"/>
            <a:ext cx="1651820" cy="1451022"/>
            <a:chOff x="3790335" y="908720"/>
            <a:chExt cx="1651820" cy="145102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C9D5DB"/>
                </a:clrFrom>
                <a:clrTo>
                  <a:srgbClr val="C9D5D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1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14" t="30883" r="34146" b="48587"/>
            <a:stretch/>
          </p:blipFill>
          <p:spPr bwMode="auto">
            <a:xfrm>
              <a:off x="3790335" y="908720"/>
              <a:ext cx="1651820" cy="1451022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9" name="Rettangolo 8"/>
            <p:cNvSpPr/>
            <p:nvPr/>
          </p:nvSpPr>
          <p:spPr>
            <a:xfrm>
              <a:off x="4499992" y="1628800"/>
              <a:ext cx="504056" cy="504056"/>
            </a:xfrm>
            <a:prstGeom prst="rect">
              <a:avLst/>
            </a:prstGeom>
            <a:noFill/>
            <a:ln w="28575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3861049"/>
            <a:ext cx="3840425" cy="2880319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ontent Placeholder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3866004"/>
            <a:ext cx="3840425" cy="2880319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41668"/>
            <a:ext cx="3840425" cy="2880319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575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899592" y="-46608"/>
            <a:ext cx="7848872" cy="81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50000"/>
            </a:pPr>
            <a:r>
              <a:rPr lang="en-US" sz="3600" b="1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Site T – 2100 m </a:t>
            </a:r>
            <a:r>
              <a:rPr lang="en-US" sz="3600" b="1" dirty="0" err="1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a.s.l</a:t>
            </a:r>
            <a:r>
              <a:rPr lang="en-US" sz="3600" b="1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sz="360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:\Users\Giulietta\Google Drive\DOTTORATO\Davos\presentazione\G-Tree\foto\IMG_145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485" y="3580799"/>
            <a:ext cx="3727360" cy="279536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Giulietta\Google Drive\DOTTORATO\Davos\presentazione\G-Tree\foto\IMG_144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0799"/>
            <a:ext cx="3582587" cy="279536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Giulietta\Google Drive\DOTTORATO\Davos\presentazione\G-Tree\foto\germogli\DSC_051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42775"/>
            <a:ext cx="3656913" cy="244827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5787384" y="1140451"/>
            <a:ext cx="2050026" cy="1852920"/>
            <a:chOff x="1769806" y="831286"/>
            <a:chExt cx="2050026" cy="185292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C9D5DB"/>
                </a:clrFrom>
                <a:clrTo>
                  <a:srgbClr val="C9D5D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1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952" t="39975" r="36741" b="33809"/>
            <a:stretch/>
          </p:blipFill>
          <p:spPr bwMode="auto">
            <a:xfrm>
              <a:off x="1769806" y="831286"/>
              <a:ext cx="2050026" cy="1852920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Rettangolo 9"/>
            <p:cNvSpPr/>
            <p:nvPr/>
          </p:nvSpPr>
          <p:spPr>
            <a:xfrm>
              <a:off x="2119115" y="1627059"/>
              <a:ext cx="504056" cy="50405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89687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971600" y="-46608"/>
            <a:ext cx="7776864" cy="81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50000"/>
            </a:pPr>
            <a:r>
              <a:rPr lang="en-US" sz="3600" b="1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Site A – 2300 m </a:t>
            </a:r>
            <a:r>
              <a:rPr lang="en-US" sz="3600" b="1" dirty="0" err="1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a.s.l</a:t>
            </a:r>
            <a:r>
              <a:rPr lang="en-US" sz="3600" b="1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lang="en-US" sz="360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309320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309320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147" y="3882486"/>
            <a:ext cx="3440844" cy="258063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482" name="Picture 2" descr="C:\Users\Giulietta\Google Drive\DOTTORATO\Davos\presentazione\G-Tree\foto\IMG_178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650" y="3892209"/>
            <a:ext cx="3441041" cy="2580633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Giulietta\Google Drive\DOTTORATO\Davos\presentazione\G-Tree\foto\IMG_1795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88" y="980728"/>
            <a:ext cx="3477944" cy="2608309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o 6"/>
          <p:cNvGrpSpPr/>
          <p:nvPr/>
        </p:nvGrpSpPr>
        <p:grpSpPr>
          <a:xfrm>
            <a:off x="5716025" y="980727"/>
            <a:ext cx="2616814" cy="2441037"/>
            <a:chOff x="5716025" y="980727"/>
            <a:chExt cx="2616814" cy="2441037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C9D5DB"/>
                </a:clrFrom>
                <a:clrTo>
                  <a:srgbClr val="C9D5DB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1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74" t="42089" r="36311" b="23373"/>
            <a:stretch/>
          </p:blipFill>
          <p:spPr bwMode="auto">
            <a:xfrm>
              <a:off x="5716025" y="980727"/>
              <a:ext cx="2616814" cy="2441037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Rettangolo 9"/>
            <p:cNvSpPr/>
            <p:nvPr/>
          </p:nvSpPr>
          <p:spPr>
            <a:xfrm>
              <a:off x="5799731" y="2630869"/>
              <a:ext cx="504056" cy="504056"/>
            </a:xfrm>
            <a:prstGeom prst="rect">
              <a:avLst/>
            </a:prstGeom>
            <a:noFill/>
            <a:ln w="28575">
              <a:solidFill>
                <a:srgbClr val="250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38680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148451" y="-15862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SzPct val="150000"/>
            </a:pPr>
            <a:r>
              <a:rPr lang="en-US" sz="3600" b="1" dirty="0" smtClean="0">
                <a:solidFill>
                  <a:sysClr val="windowText" lastClr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Study Species</a:t>
            </a:r>
            <a:endParaRPr lang="en-US" sz="360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2" descr="C:\Users\Giulietta\Google Drive\DOTTORATO\Davos\presentazione\G-Tree\foto\germogli\DSC_044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07" r="28346"/>
          <a:stretch/>
        </p:blipFill>
        <p:spPr bwMode="auto">
          <a:xfrm>
            <a:off x="121805" y="174171"/>
            <a:ext cx="633771" cy="64951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3556477" y="1012666"/>
            <a:ext cx="259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smtClean="0">
                <a:latin typeface="Levenim MT" pitchFamily="2" charset="-79"/>
                <a:cs typeface="Levenim MT" pitchFamily="2" charset="-79"/>
              </a:rPr>
              <a:t>Family: </a:t>
            </a:r>
            <a:r>
              <a:rPr lang="it-IT" sz="2000" dirty="0" smtClean="0">
                <a:latin typeface="Levenim MT" pitchFamily="2" charset="-79"/>
                <a:cs typeface="Levenim MT" pitchFamily="2" charset="-79"/>
              </a:rPr>
              <a:t>Pinaceae</a:t>
            </a:r>
          </a:p>
        </p:txBody>
      </p:sp>
      <p:pic>
        <p:nvPicPr>
          <p:cNvPr id="10" name="Picture 2" descr="C:\Users\Giulietta\Google Drive\DOTTORATO\Davos\presentazione\G-Tree\foto\germogli\DSC_052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9" r="19509"/>
          <a:stretch/>
        </p:blipFill>
        <p:spPr bwMode="auto">
          <a:xfrm>
            <a:off x="1043608" y="1396839"/>
            <a:ext cx="1296144" cy="203216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http://www.br.de/themen/wissen/naturpark-steinwald120%7E_v-image512_-6a0b0d9618fb94fd9ee05a84a1099a13ec9d3321.jpg?version=133978725966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6" r="34067"/>
          <a:stretch/>
        </p:blipFill>
        <p:spPr bwMode="auto">
          <a:xfrm>
            <a:off x="7691084" y="1396839"/>
            <a:ext cx="1296144" cy="203216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/>
          <p:cNvSpPr txBox="1"/>
          <p:nvPr/>
        </p:nvSpPr>
        <p:spPr>
          <a:xfrm>
            <a:off x="395536" y="1043444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 err="1" smtClean="0">
                <a:latin typeface="Levenim MT" pitchFamily="2" charset="-79"/>
                <a:cs typeface="Levenim MT" pitchFamily="2" charset="-79"/>
              </a:rPr>
              <a:t>Larix</a:t>
            </a:r>
            <a:r>
              <a:rPr lang="it-IT" b="1" i="1" dirty="0" smtClean="0">
                <a:latin typeface="Levenim MT" pitchFamily="2" charset="-79"/>
                <a:cs typeface="Levenim MT" pitchFamily="2" charset="-79"/>
              </a:rPr>
              <a:t> decidua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7587187" y="104344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 smtClean="0">
                <a:latin typeface="Levenim MT" pitchFamily="2" charset="-79"/>
                <a:cs typeface="Levenim MT" pitchFamily="2" charset="-79"/>
              </a:rPr>
              <a:t>Picea </a:t>
            </a:r>
            <a:r>
              <a:rPr lang="it-IT" b="1" i="1" dirty="0" err="1" smtClean="0">
                <a:latin typeface="Levenim MT" pitchFamily="2" charset="-79"/>
                <a:cs typeface="Levenim MT" pitchFamily="2" charset="-79"/>
              </a:rPr>
              <a:t>abies</a:t>
            </a:r>
            <a:endParaRPr lang="it-IT" b="1" i="1" dirty="0" smtClean="0">
              <a:latin typeface="Levenim MT" pitchFamily="2" charset="-79"/>
              <a:cs typeface="Levenim MT" pitchFamily="2" charset="-79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628816" y="1931872"/>
            <a:ext cx="171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Levenim MT" pitchFamily="2" charset="-79"/>
                <a:cs typeface="Levenim MT" pitchFamily="2" charset="-79"/>
              </a:rPr>
              <a:t>550/600m</a:t>
            </a:r>
          </a:p>
          <a:p>
            <a:pPr algn="ctr"/>
            <a:r>
              <a:rPr lang="it-IT" dirty="0" smtClean="0">
                <a:latin typeface="Levenim MT" pitchFamily="2" charset="-79"/>
                <a:cs typeface="Levenim MT" pitchFamily="2" charset="-79"/>
              </a:rPr>
              <a:t>2500m</a:t>
            </a:r>
          </a:p>
          <a:p>
            <a:pPr algn="ctr"/>
            <a:endParaRPr lang="it-IT" dirty="0">
              <a:latin typeface="Levenim MT" pitchFamily="2" charset="-79"/>
              <a:cs typeface="Levenim MT" pitchFamily="2" charset="-79"/>
            </a:endParaRPr>
          </a:p>
          <a:p>
            <a:pPr algn="ctr"/>
            <a:r>
              <a:rPr lang="it-IT" dirty="0" smtClean="0">
                <a:latin typeface="Levenim MT" pitchFamily="2" charset="-79"/>
                <a:cs typeface="Levenim MT" pitchFamily="2" charset="-79"/>
              </a:rPr>
              <a:t>Optimum</a:t>
            </a:r>
          </a:p>
          <a:p>
            <a:pPr algn="ctr"/>
            <a:r>
              <a:rPr lang="it-IT" dirty="0" smtClean="0">
                <a:latin typeface="Levenim MT" pitchFamily="2" charset="-79"/>
                <a:cs typeface="Levenim MT" pitchFamily="2" charset="-79"/>
              </a:rPr>
              <a:t>1200/2100m</a:t>
            </a:r>
            <a:endParaRPr lang="it-IT" dirty="0">
              <a:latin typeface="Levenim MT" pitchFamily="2" charset="-79"/>
              <a:cs typeface="Levenim MT" pitchFamily="2" charset="-79"/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5778648" y="1919598"/>
            <a:ext cx="1651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>
                <a:latin typeface="Levenim MT" pitchFamily="2" charset="-79"/>
                <a:cs typeface="Levenim MT" pitchFamily="2" charset="-79"/>
              </a:rPr>
              <a:t>700-800m</a:t>
            </a:r>
            <a:endParaRPr lang="it-IT" dirty="0">
              <a:latin typeface="Levenim MT" pitchFamily="2" charset="-79"/>
              <a:cs typeface="Levenim MT" pitchFamily="2" charset="-79"/>
            </a:endParaRPr>
          </a:p>
          <a:p>
            <a:pPr algn="ctr"/>
            <a:r>
              <a:rPr lang="it-IT" dirty="0" smtClean="0">
                <a:latin typeface="Levenim MT" pitchFamily="2" charset="-79"/>
                <a:cs typeface="Levenim MT" pitchFamily="2" charset="-79"/>
              </a:rPr>
              <a:t>2200m</a:t>
            </a:r>
          </a:p>
          <a:p>
            <a:pPr algn="ctr"/>
            <a:endParaRPr lang="it-IT" dirty="0">
              <a:latin typeface="Levenim MT" pitchFamily="2" charset="-79"/>
              <a:cs typeface="Levenim MT" pitchFamily="2" charset="-79"/>
            </a:endParaRPr>
          </a:p>
          <a:p>
            <a:pPr algn="ctr"/>
            <a:r>
              <a:rPr lang="it-IT" dirty="0" smtClean="0">
                <a:latin typeface="Levenim MT" pitchFamily="2" charset="-79"/>
                <a:cs typeface="Levenim MT" pitchFamily="2" charset="-79"/>
              </a:rPr>
              <a:t>Optimum 1200/1800m</a:t>
            </a:r>
            <a:endParaRPr lang="it-IT" dirty="0">
              <a:latin typeface="Levenim MT" pitchFamily="2" charset="-79"/>
              <a:cs typeface="Levenim MT" pitchFamily="2" charset="-79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460438" y="1556792"/>
            <a:ext cx="204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u="sng" dirty="0" err="1" smtClean="0">
                <a:latin typeface="Levenim MT" pitchFamily="2" charset="-79"/>
                <a:cs typeface="Levenim MT" pitchFamily="2" charset="-79"/>
              </a:rPr>
              <a:t>Altitudinal</a:t>
            </a:r>
            <a:r>
              <a:rPr lang="it-IT" u="sng" dirty="0" smtClean="0">
                <a:latin typeface="Levenim MT" pitchFamily="2" charset="-79"/>
                <a:cs typeface="Levenim MT" pitchFamily="2" charset="-79"/>
              </a:rPr>
              <a:t> </a:t>
            </a:r>
            <a:r>
              <a:rPr lang="it-IT" u="sng" dirty="0" err="1" smtClean="0">
                <a:latin typeface="Levenim MT" pitchFamily="2" charset="-79"/>
                <a:cs typeface="Levenim MT" pitchFamily="2" charset="-79"/>
              </a:rPr>
              <a:t>range</a:t>
            </a:r>
            <a:endParaRPr lang="it-IT" u="sng" dirty="0" smtClean="0">
              <a:latin typeface="Levenim MT" pitchFamily="2" charset="-79"/>
              <a:cs typeface="Levenim MT" pitchFamily="2" charset="-79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620989" y="1544518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u="sng" dirty="0" err="1">
                <a:latin typeface="Levenim MT" pitchFamily="2" charset="-79"/>
                <a:cs typeface="Levenim MT" pitchFamily="2" charset="-79"/>
              </a:rPr>
              <a:t>Altitudinal</a:t>
            </a:r>
            <a:r>
              <a:rPr lang="it-IT" u="sng" dirty="0">
                <a:latin typeface="Levenim MT" pitchFamily="2" charset="-79"/>
                <a:cs typeface="Levenim MT" pitchFamily="2" charset="-79"/>
              </a:rPr>
              <a:t> </a:t>
            </a:r>
            <a:r>
              <a:rPr lang="it-IT" u="sng" dirty="0" err="1" smtClean="0">
                <a:latin typeface="Levenim MT" pitchFamily="2" charset="-79"/>
                <a:cs typeface="Levenim MT" pitchFamily="2" charset="-79"/>
              </a:rPr>
              <a:t>range</a:t>
            </a:r>
            <a:endParaRPr lang="it-IT" u="sng" dirty="0">
              <a:latin typeface="Levenim MT" pitchFamily="2" charset="-79"/>
              <a:cs typeface="Levenim MT" pitchFamily="2" charset="-79"/>
            </a:endParaRPr>
          </a:p>
        </p:txBody>
      </p:sp>
      <p:pic>
        <p:nvPicPr>
          <p:cNvPr id="22" name="Picture 2" descr="http://luirig.altervista.org/flora/maps/europajpg.php?distreu=1004&amp;taxon=Larix%20decidua%20Mill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3"/>
          <a:stretch/>
        </p:blipFill>
        <p:spPr bwMode="auto">
          <a:xfrm>
            <a:off x="1043608" y="4118099"/>
            <a:ext cx="2489112" cy="247286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tangolo 22"/>
          <p:cNvSpPr/>
          <p:nvPr/>
        </p:nvSpPr>
        <p:spPr>
          <a:xfrm>
            <a:off x="1274906" y="5924437"/>
            <a:ext cx="54373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400" dirty="0" err="1">
                <a:latin typeface="Levenim MT" pitchFamily="2" charset="-79"/>
                <a:cs typeface="Levenim MT" pitchFamily="2" charset="-79"/>
              </a:rPr>
              <a:t>Alps</a:t>
            </a:r>
            <a:endParaRPr lang="it-IT" sz="1400" dirty="0"/>
          </a:p>
        </p:txBody>
      </p:sp>
      <p:sp>
        <p:nvSpPr>
          <p:cNvPr id="24" name="Rettangolo 23"/>
          <p:cNvSpPr/>
          <p:nvPr/>
        </p:nvSpPr>
        <p:spPr>
          <a:xfrm>
            <a:off x="1130104" y="4626027"/>
            <a:ext cx="1505540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400" dirty="0">
                <a:latin typeface="Levenim MT" pitchFamily="2" charset="-79"/>
                <a:cs typeface="Levenim MT" pitchFamily="2" charset="-79"/>
              </a:rPr>
              <a:t>Central Europe</a:t>
            </a:r>
            <a:endParaRPr lang="it-IT" sz="1400" dirty="0"/>
          </a:p>
        </p:txBody>
      </p:sp>
      <p:sp>
        <p:nvSpPr>
          <p:cNvPr id="25" name="Rettangolo 24"/>
          <p:cNvSpPr/>
          <p:nvPr/>
        </p:nvSpPr>
        <p:spPr>
          <a:xfrm>
            <a:off x="2239459" y="5548239"/>
            <a:ext cx="1260281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400" dirty="0" err="1">
                <a:latin typeface="Levenim MT" pitchFamily="2" charset="-79"/>
                <a:cs typeface="Levenim MT" pitchFamily="2" charset="-79"/>
              </a:rPr>
              <a:t>Carpathians</a:t>
            </a:r>
            <a:endParaRPr lang="it-IT" sz="1400" dirty="0"/>
          </a:p>
        </p:txBody>
      </p:sp>
      <p:pic>
        <p:nvPicPr>
          <p:cNvPr id="26" name="Picture 2" descr="C:\Users\Giulietta\Google Drive\DOTTORATO\Davos\presentazione\G-Tree\foto\WSL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721" y="6158917"/>
            <a:ext cx="46788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Giulietta\Google Drive\DOTTORATO\Davos\presentazione\G-Tree\foto\13962831520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691" y="6158917"/>
            <a:ext cx="432805" cy="46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://upload.wikimedia.org/wikipedia/commons/3/35/Picea_abies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473" y="4149579"/>
            <a:ext cx="2930995" cy="2441386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tangolo 28"/>
          <p:cNvSpPr/>
          <p:nvPr/>
        </p:nvSpPr>
        <p:spPr>
          <a:xfrm>
            <a:off x="7713825" y="5133153"/>
            <a:ext cx="125066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400" dirty="0">
                <a:latin typeface="Levenim MT" pitchFamily="2" charset="-79"/>
                <a:cs typeface="Levenim MT" pitchFamily="2" charset="-79"/>
              </a:rPr>
              <a:t>Central Asia</a:t>
            </a:r>
            <a:endParaRPr lang="it-IT" sz="1400" dirty="0"/>
          </a:p>
        </p:txBody>
      </p:sp>
      <p:sp>
        <p:nvSpPr>
          <p:cNvPr id="30" name="Rettangolo 29"/>
          <p:cNvSpPr/>
          <p:nvPr/>
        </p:nvSpPr>
        <p:spPr>
          <a:xfrm>
            <a:off x="6292061" y="5419092"/>
            <a:ext cx="80021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it-IT" sz="1400" dirty="0">
                <a:latin typeface="Levenim MT" pitchFamily="2" charset="-79"/>
                <a:cs typeface="Levenim MT" pitchFamily="2" charset="-79"/>
              </a:rPr>
              <a:t>Europe</a:t>
            </a:r>
            <a:endParaRPr lang="it-IT" sz="1400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961308" y="3779748"/>
            <a:ext cx="202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smtClean="0">
                <a:latin typeface="Levenim MT" pitchFamily="2" charset="-79"/>
                <a:cs typeface="Levenim MT" pitchFamily="2" charset="-79"/>
              </a:rPr>
              <a:t>Distribution Area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968618" y="3818068"/>
            <a:ext cx="202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smtClean="0">
                <a:latin typeface="Levenim MT" pitchFamily="2" charset="-79"/>
                <a:cs typeface="Levenim MT" pitchFamily="2" charset="-79"/>
              </a:rPr>
              <a:t>Distribution Area</a:t>
            </a:r>
          </a:p>
        </p:txBody>
      </p:sp>
      <p:sp>
        <p:nvSpPr>
          <p:cNvPr id="3" name="Rettangolo 2"/>
          <p:cNvSpPr/>
          <p:nvPr/>
        </p:nvSpPr>
        <p:spPr>
          <a:xfrm>
            <a:off x="5187895" y="6309320"/>
            <a:ext cx="824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i="1" dirty="0" err="1" smtClean="0">
                <a:latin typeface="Levenim MT" pitchFamily="2" charset="-79"/>
                <a:cs typeface="Levenim MT" pitchFamily="2" charset="-79"/>
              </a:rPr>
              <a:t>Eurosib</a:t>
            </a:r>
            <a:r>
              <a:rPr lang="it-IT" sz="1400" i="1" dirty="0">
                <a:latin typeface="Levenim MT" pitchFamily="2" charset="-79"/>
                <a:cs typeface="Levenim MT" pitchFamily="2" charset="-79"/>
              </a:rPr>
              <a:t>.</a:t>
            </a:r>
            <a:endParaRPr lang="it-IT" sz="1400" i="1" dirty="0"/>
          </a:p>
        </p:txBody>
      </p:sp>
      <p:sp>
        <p:nvSpPr>
          <p:cNvPr id="34" name="Rettangolo 33"/>
          <p:cNvSpPr/>
          <p:nvPr/>
        </p:nvSpPr>
        <p:spPr>
          <a:xfrm>
            <a:off x="3563888" y="4108388"/>
            <a:ext cx="16561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i="1" dirty="0" err="1" smtClean="0">
                <a:latin typeface="Levenim MT" pitchFamily="2" charset="-79"/>
                <a:cs typeface="Levenim MT" pitchFamily="2" charset="-79"/>
              </a:rPr>
              <a:t>Orof</a:t>
            </a:r>
            <a:r>
              <a:rPr lang="it-IT" sz="1400" i="1" dirty="0" smtClean="0">
                <a:latin typeface="Levenim MT" pitchFamily="2" charset="-79"/>
                <a:cs typeface="Levenim MT" pitchFamily="2" charset="-79"/>
              </a:rPr>
              <a:t>. </a:t>
            </a:r>
            <a:r>
              <a:rPr lang="it-IT" sz="1400" i="1" dirty="0" err="1" smtClean="0">
                <a:latin typeface="Levenim MT" pitchFamily="2" charset="-79"/>
                <a:cs typeface="Levenim MT" pitchFamily="2" charset="-79"/>
              </a:rPr>
              <a:t>Centroeurop</a:t>
            </a:r>
            <a:r>
              <a:rPr lang="it-IT" sz="1400" i="1" dirty="0" smtClean="0">
                <a:latin typeface="Levenim MT" pitchFamily="2" charset="-79"/>
                <a:cs typeface="Levenim MT" pitchFamily="2" charset="-79"/>
              </a:rPr>
              <a:t>.</a:t>
            </a:r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45231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684</Words>
  <Application>Microsoft Office PowerPoint</Application>
  <PresentationFormat>On-screen Show (4:3)</PresentationFormat>
  <Paragraphs>172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ＭＳ Ｐゴシック</vt:lpstr>
      <vt:lpstr>Arial</vt:lpstr>
      <vt:lpstr>Calibri</vt:lpstr>
      <vt:lpstr>Levenim MT</vt:lpstr>
      <vt:lpstr>Verdana</vt:lpstr>
      <vt:lpstr>Wingdings</vt:lpstr>
      <vt:lpstr>Tema di Office</vt:lpstr>
      <vt:lpstr>PowerPoint Presentation</vt:lpstr>
      <vt:lpstr>PowerPoint Presentation</vt:lpstr>
      <vt:lpstr>PowerPoint Presentation</vt:lpstr>
      <vt:lpstr>PowerPoint Presentation</vt:lpstr>
      <vt:lpstr>Stillberg Afforestation Davos, Switzerland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Giulietta</dc:creator>
  <cp:lastModifiedBy>Esther Frei</cp:lastModifiedBy>
  <cp:revision>204</cp:revision>
  <dcterms:created xsi:type="dcterms:W3CDTF">2014-10-09T06:33:03Z</dcterms:created>
  <dcterms:modified xsi:type="dcterms:W3CDTF">2015-10-09T07:59:48Z</dcterms:modified>
</cp:coreProperties>
</file>